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3" r:id="rId3"/>
  </p:sldMasterIdLst>
  <p:notesMasterIdLst>
    <p:notesMasterId r:id="rId42"/>
  </p:notesMasterIdLst>
  <p:sldIdLst>
    <p:sldId id="256" r:id="rId4"/>
    <p:sldId id="315" r:id="rId5"/>
    <p:sldId id="314" r:id="rId6"/>
    <p:sldId id="316" r:id="rId7"/>
    <p:sldId id="317" r:id="rId8"/>
    <p:sldId id="318" r:id="rId9"/>
    <p:sldId id="330" r:id="rId10"/>
    <p:sldId id="328" r:id="rId11"/>
    <p:sldId id="329" r:id="rId12"/>
    <p:sldId id="319" r:id="rId13"/>
    <p:sldId id="327" r:id="rId14"/>
    <p:sldId id="326" r:id="rId15"/>
    <p:sldId id="325" r:id="rId16"/>
    <p:sldId id="347" r:id="rId17"/>
    <p:sldId id="350" r:id="rId18"/>
    <p:sldId id="349" r:id="rId19"/>
    <p:sldId id="348" r:id="rId20"/>
    <p:sldId id="346" r:id="rId21"/>
    <p:sldId id="324" r:id="rId22"/>
    <p:sldId id="323" r:id="rId23"/>
    <p:sldId id="322" r:id="rId24"/>
    <p:sldId id="321" r:id="rId25"/>
    <p:sldId id="341" r:id="rId26"/>
    <p:sldId id="340" r:id="rId27"/>
    <p:sldId id="339" r:id="rId28"/>
    <p:sldId id="335" r:id="rId29"/>
    <p:sldId id="338" r:id="rId30"/>
    <p:sldId id="336" r:id="rId31"/>
    <p:sldId id="337" r:id="rId32"/>
    <p:sldId id="334" r:id="rId33"/>
    <p:sldId id="333" r:id="rId34"/>
    <p:sldId id="332" r:id="rId35"/>
    <p:sldId id="331" r:id="rId36"/>
    <p:sldId id="342" r:id="rId37"/>
    <p:sldId id="344" r:id="rId38"/>
    <p:sldId id="343" r:id="rId39"/>
    <p:sldId id="345" r:id="rId40"/>
    <p:sldId id="25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8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379" autoAdjust="0"/>
  </p:normalViewPr>
  <p:slideViewPr>
    <p:cSldViewPr snapToGrid="0">
      <p:cViewPr varScale="1">
        <p:scale>
          <a:sx n="76" d="100"/>
          <a:sy n="76" d="100"/>
        </p:scale>
        <p:origin x="94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847054-ED08-4C99-8CC4-C3332FBE8972}" type="datetimeFigureOut">
              <a:rPr lang="en-US" smtClean="0"/>
              <a:t>3/25/2026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6A186F-4AB9-4B6B-A02E-743C7F83773E}" type="slidenum">
              <a:rPr lang="en-US" smtClean="0"/>
              <a:t>‹#›</a:t>
            </a:fld>
            <a:endParaRPr lang="en-US"/>
          </a:p>
        </p:txBody>
      </p:sp>
    </p:spTree>
    <p:extLst>
      <p:ext uri="{BB962C8B-B14F-4D97-AF65-F5344CB8AC3E}">
        <p14:creationId xmlns:p14="http://schemas.microsoft.com/office/powerpoint/2010/main" val="3721838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6A186F-4AB9-4B6B-A02E-743C7F83773E}" type="slidenum">
              <a:rPr lang="en-US" smtClean="0"/>
              <a:t>8</a:t>
            </a:fld>
            <a:endParaRPr lang="en-US"/>
          </a:p>
        </p:txBody>
      </p:sp>
    </p:spTree>
    <p:extLst>
      <p:ext uri="{BB962C8B-B14F-4D97-AF65-F5344CB8AC3E}">
        <p14:creationId xmlns:p14="http://schemas.microsoft.com/office/powerpoint/2010/main" val="3145416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6A186F-4AB9-4B6B-A02E-743C7F83773E}" type="slidenum">
              <a:rPr lang="en-US" smtClean="0"/>
              <a:t>19</a:t>
            </a:fld>
            <a:endParaRPr lang="en-US"/>
          </a:p>
        </p:txBody>
      </p:sp>
    </p:spTree>
    <p:extLst>
      <p:ext uri="{BB962C8B-B14F-4D97-AF65-F5344CB8AC3E}">
        <p14:creationId xmlns:p14="http://schemas.microsoft.com/office/powerpoint/2010/main" val="4067095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6A186F-4AB9-4B6B-A02E-743C7F83773E}" type="slidenum">
              <a:rPr lang="en-US" smtClean="0"/>
              <a:t>35</a:t>
            </a:fld>
            <a:endParaRPr lang="en-US"/>
          </a:p>
        </p:txBody>
      </p:sp>
    </p:spTree>
    <p:extLst>
      <p:ext uri="{BB962C8B-B14F-4D97-AF65-F5344CB8AC3E}">
        <p14:creationId xmlns:p14="http://schemas.microsoft.com/office/powerpoint/2010/main" val="35710694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jp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C2057-3313-BF61-438F-EDA4021575FC}"/>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F399C4FD-881B-163E-CF3C-7B57239A1D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A7AE420-3181-2D72-4186-24FE102D8571}"/>
              </a:ext>
            </a:extLst>
          </p:cNvPr>
          <p:cNvSpPr>
            <a:spLocks noGrp="1"/>
          </p:cNvSpPr>
          <p:nvPr>
            <p:ph type="dt" sz="half" idx="10"/>
          </p:nvPr>
        </p:nvSpPr>
        <p:spPr/>
        <p:txBody>
          <a:bodyPr/>
          <a:lstStyle/>
          <a:p>
            <a:fld id="{7C441C41-1278-4BE6-A9FE-E269D738E2B6}" type="datetimeFigureOut">
              <a:rPr lang="en-US" smtClean="0"/>
              <a:t>3/25/2026</a:t>
            </a:fld>
            <a:endParaRPr lang="en-US"/>
          </a:p>
        </p:txBody>
      </p:sp>
      <p:sp>
        <p:nvSpPr>
          <p:cNvPr id="5" name="Footer Placeholder 4">
            <a:extLst>
              <a:ext uri="{FF2B5EF4-FFF2-40B4-BE49-F238E27FC236}">
                <a16:creationId xmlns:a16="http://schemas.microsoft.com/office/drawing/2014/main" id="{B47E21E4-82F5-1791-B436-5DFD20F3F5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1A6D52-D7EB-7B1D-7945-55804EE95363}"/>
              </a:ext>
            </a:extLst>
          </p:cNvPr>
          <p:cNvSpPr>
            <a:spLocks noGrp="1"/>
          </p:cNvSpPr>
          <p:nvPr>
            <p:ph type="sldNum" sz="quarter" idx="12"/>
          </p:nvPr>
        </p:nvSpPr>
        <p:spPr/>
        <p:txBody>
          <a:bodyPr/>
          <a:lstStyle/>
          <a:p>
            <a:fld id="{73F20928-DB3F-440D-851B-F502FD1BE351}" type="slidenum">
              <a:rPr lang="en-US" smtClean="0"/>
              <a:t>‹#›</a:t>
            </a:fld>
            <a:endParaRPr lang="en-US"/>
          </a:p>
        </p:txBody>
      </p:sp>
      <p:pic>
        <p:nvPicPr>
          <p:cNvPr id="13" name="Picture 12" descr="A picture containing text, screenshot, display&#10;&#10;AI-generated content may be incorrect.">
            <a:extLst>
              <a:ext uri="{FF2B5EF4-FFF2-40B4-BE49-F238E27FC236}">
                <a16:creationId xmlns:a16="http://schemas.microsoft.com/office/drawing/2014/main" id="{538B4AFA-9B6D-4E82-BD05-C8174DB2E6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287"/>
            <a:ext cx="12192000" cy="1333500"/>
          </a:xfrm>
          <a:prstGeom prst="rect">
            <a:avLst/>
          </a:prstGeom>
        </p:spPr>
      </p:pic>
      <p:sp>
        <p:nvSpPr>
          <p:cNvPr id="10" name="TextBox 9">
            <a:extLst>
              <a:ext uri="{FF2B5EF4-FFF2-40B4-BE49-F238E27FC236}">
                <a16:creationId xmlns:a16="http://schemas.microsoft.com/office/drawing/2014/main" id="{1278EF2E-2827-ABF0-86F7-5F98A92CF442}"/>
              </a:ext>
            </a:extLst>
          </p:cNvPr>
          <p:cNvSpPr txBox="1"/>
          <p:nvPr userDrawn="1"/>
        </p:nvSpPr>
        <p:spPr>
          <a:xfrm>
            <a:off x="1237269" y="136525"/>
            <a:ext cx="6094428" cy="369332"/>
          </a:xfrm>
          <a:prstGeom prst="rect">
            <a:avLst/>
          </a:prstGeom>
          <a:noFill/>
        </p:spPr>
        <p:txBody>
          <a:bodyPr wrap="square">
            <a:spAutoFit/>
          </a:bodyPr>
          <a:lstStyle/>
          <a:p>
            <a:r>
              <a:rPr lang="en-US" dirty="0" err="1">
                <a:solidFill>
                  <a:schemeClr val="bg1"/>
                </a:solidFill>
              </a:rPr>
              <a:t>DoW</a:t>
            </a:r>
            <a:r>
              <a:rPr lang="en-US" dirty="0">
                <a:solidFill>
                  <a:schemeClr val="bg1"/>
                </a:solidFill>
              </a:rPr>
              <a:t> DEMIL Certifier and Verifier Requirements </a:t>
            </a:r>
          </a:p>
        </p:txBody>
      </p:sp>
      <p:pic>
        <p:nvPicPr>
          <p:cNvPr id="11" name="Picture 10" descr="Logo&#10;&#10;AI-generated content may be incorrect.">
            <a:extLst>
              <a:ext uri="{FF2B5EF4-FFF2-40B4-BE49-F238E27FC236}">
                <a16:creationId xmlns:a16="http://schemas.microsoft.com/office/drawing/2014/main" id="{9D1B0D0B-C891-CF7E-AAEF-99967AB1A8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5984" y="67041"/>
            <a:ext cx="826856" cy="696913"/>
          </a:xfrm>
          <a:prstGeom prst="rect">
            <a:avLst/>
          </a:prstGeom>
        </p:spPr>
      </p:pic>
    </p:spTree>
    <p:extLst>
      <p:ext uri="{BB962C8B-B14F-4D97-AF65-F5344CB8AC3E}">
        <p14:creationId xmlns:p14="http://schemas.microsoft.com/office/powerpoint/2010/main" val="637577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4EA52-44A9-7D03-2CA6-A63B47020A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324A88-CBB8-A544-876E-D5BF0A6683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9E068B-662C-3E53-0B9B-DB3B83D89430}"/>
              </a:ext>
            </a:extLst>
          </p:cNvPr>
          <p:cNvSpPr>
            <a:spLocks noGrp="1"/>
          </p:cNvSpPr>
          <p:nvPr>
            <p:ph type="dt" sz="half" idx="10"/>
          </p:nvPr>
        </p:nvSpPr>
        <p:spPr/>
        <p:txBody>
          <a:bodyPr/>
          <a:lstStyle/>
          <a:p>
            <a:fld id="{7C441C41-1278-4BE6-A9FE-E269D738E2B6}" type="datetimeFigureOut">
              <a:rPr lang="en-US" smtClean="0"/>
              <a:t>3/25/2026</a:t>
            </a:fld>
            <a:endParaRPr lang="en-US"/>
          </a:p>
        </p:txBody>
      </p:sp>
      <p:sp>
        <p:nvSpPr>
          <p:cNvPr id="5" name="Footer Placeholder 4">
            <a:extLst>
              <a:ext uri="{FF2B5EF4-FFF2-40B4-BE49-F238E27FC236}">
                <a16:creationId xmlns:a16="http://schemas.microsoft.com/office/drawing/2014/main" id="{84C7D962-AC1C-DE5F-BD50-90C77D3001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E58AB2-6DE2-C738-9499-EBB0E13E8E9F}"/>
              </a:ext>
            </a:extLst>
          </p:cNvPr>
          <p:cNvSpPr>
            <a:spLocks noGrp="1"/>
          </p:cNvSpPr>
          <p:nvPr>
            <p:ph type="sldNum" sz="quarter" idx="12"/>
          </p:nvPr>
        </p:nvSpPr>
        <p:spPr/>
        <p:txBody>
          <a:bodyPr/>
          <a:lstStyle/>
          <a:p>
            <a:fld id="{73F20928-DB3F-440D-851B-F502FD1BE351}" type="slidenum">
              <a:rPr lang="en-US" smtClean="0"/>
              <a:t>‹#›</a:t>
            </a:fld>
            <a:endParaRPr lang="en-US"/>
          </a:p>
        </p:txBody>
      </p:sp>
    </p:spTree>
    <p:extLst>
      <p:ext uri="{BB962C8B-B14F-4D97-AF65-F5344CB8AC3E}">
        <p14:creationId xmlns:p14="http://schemas.microsoft.com/office/powerpoint/2010/main" val="511014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7F05F4-385D-18D3-8708-0B951C0857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052969-2A79-50FA-62B4-52CDFC9306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C51DFB-0D95-AFB2-EA66-B5A194BF90B2}"/>
              </a:ext>
            </a:extLst>
          </p:cNvPr>
          <p:cNvSpPr>
            <a:spLocks noGrp="1"/>
          </p:cNvSpPr>
          <p:nvPr>
            <p:ph type="dt" sz="half" idx="10"/>
          </p:nvPr>
        </p:nvSpPr>
        <p:spPr/>
        <p:txBody>
          <a:bodyPr/>
          <a:lstStyle/>
          <a:p>
            <a:fld id="{7C441C41-1278-4BE6-A9FE-E269D738E2B6}" type="datetimeFigureOut">
              <a:rPr lang="en-US" smtClean="0"/>
              <a:t>3/25/2026</a:t>
            </a:fld>
            <a:endParaRPr lang="en-US"/>
          </a:p>
        </p:txBody>
      </p:sp>
      <p:sp>
        <p:nvSpPr>
          <p:cNvPr id="5" name="Footer Placeholder 4">
            <a:extLst>
              <a:ext uri="{FF2B5EF4-FFF2-40B4-BE49-F238E27FC236}">
                <a16:creationId xmlns:a16="http://schemas.microsoft.com/office/drawing/2014/main" id="{F996C720-1437-FEDF-2452-56188827EC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C36DF7-4822-7E00-27CE-1BE4BA1BB980}"/>
              </a:ext>
            </a:extLst>
          </p:cNvPr>
          <p:cNvSpPr>
            <a:spLocks noGrp="1"/>
          </p:cNvSpPr>
          <p:nvPr>
            <p:ph type="sldNum" sz="quarter" idx="12"/>
          </p:nvPr>
        </p:nvSpPr>
        <p:spPr/>
        <p:txBody>
          <a:bodyPr/>
          <a:lstStyle/>
          <a:p>
            <a:fld id="{73F20928-DB3F-440D-851B-F502FD1BE351}" type="slidenum">
              <a:rPr lang="en-US" smtClean="0"/>
              <a:t>‹#›</a:t>
            </a:fld>
            <a:endParaRPr lang="en-US"/>
          </a:p>
        </p:txBody>
      </p:sp>
    </p:spTree>
    <p:extLst>
      <p:ext uri="{BB962C8B-B14F-4D97-AF65-F5344CB8AC3E}">
        <p14:creationId xmlns:p14="http://schemas.microsoft.com/office/powerpoint/2010/main" val="2930444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58B376-9CC3-CEF9-9F8B-7186666CFC7C}"/>
              </a:ext>
            </a:extLst>
          </p:cNvPr>
          <p:cNvSpPr>
            <a:spLocks noGrp="1"/>
          </p:cNvSpPr>
          <p:nvPr>
            <p:ph type="dt" sz="half" idx="10"/>
          </p:nvPr>
        </p:nvSpPr>
        <p:spPr/>
        <p:txBody>
          <a:bodyPr/>
          <a:lstStyle/>
          <a:p>
            <a:fld id="{7C441C41-1278-4BE6-A9FE-E269D738E2B6}" type="datetimeFigureOut">
              <a:rPr lang="en-US" smtClean="0"/>
              <a:t>3/25/2026</a:t>
            </a:fld>
            <a:endParaRPr lang="en-US"/>
          </a:p>
        </p:txBody>
      </p:sp>
      <p:sp>
        <p:nvSpPr>
          <p:cNvPr id="3" name="Footer Placeholder 2">
            <a:extLst>
              <a:ext uri="{FF2B5EF4-FFF2-40B4-BE49-F238E27FC236}">
                <a16:creationId xmlns:a16="http://schemas.microsoft.com/office/drawing/2014/main" id="{E6216DCE-C53A-2EA9-60F1-C3395E7335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4D40DC-BA42-C184-37D9-82779ECDADEE}"/>
              </a:ext>
            </a:extLst>
          </p:cNvPr>
          <p:cNvSpPr>
            <a:spLocks noGrp="1"/>
          </p:cNvSpPr>
          <p:nvPr>
            <p:ph type="sldNum" sz="quarter" idx="12"/>
          </p:nvPr>
        </p:nvSpPr>
        <p:spPr/>
        <p:txBody>
          <a:bodyPr/>
          <a:lstStyle/>
          <a:p>
            <a:fld id="{73F20928-DB3F-440D-851B-F502FD1BE351}" type="slidenum">
              <a:rPr lang="en-US" smtClean="0"/>
              <a:t>‹#›</a:t>
            </a:fld>
            <a:endParaRPr lang="en-US"/>
          </a:p>
        </p:txBody>
      </p:sp>
      <p:pic>
        <p:nvPicPr>
          <p:cNvPr id="11" name="Picture 10" descr="Background pattern&#10;&#10;AI-generated content may be incorrect.">
            <a:extLst>
              <a:ext uri="{FF2B5EF4-FFF2-40B4-BE49-F238E27FC236}">
                <a16:creationId xmlns:a16="http://schemas.microsoft.com/office/drawing/2014/main" id="{7554556C-C036-775C-98A2-4F59A957E9CB}"/>
              </a:ext>
            </a:extLst>
          </p:cNvPr>
          <p:cNvPicPr>
            <a:picLocks noChangeAspect="1"/>
          </p:cNvPicPr>
          <p:nvPr/>
        </p:nvPicPr>
        <p:blipFill>
          <a:blip r:embed="rId2">
            <a:extLst>
              <a:ext uri="{BEBA8EAE-BF5A-486C-A8C5-ECC9F3942E4B}">
                <a14:imgProps xmlns:a14="http://schemas.microsoft.com/office/drawing/2010/main">
                  <a14:imgLayer r:embed="rId3">
                    <a14:imgEffect>
                      <a14:saturation sat="57000"/>
                    </a14:imgEffect>
                    <a14:imgEffect>
                      <a14:brightnessContrast bright="-34000" contrast="-77000"/>
                    </a14:imgEffect>
                  </a14:imgLayer>
                </a14:imgProps>
              </a:ext>
              <a:ext uri="{28A0092B-C50C-407E-A947-70E740481C1C}">
                <a14:useLocalDpi xmlns:a14="http://schemas.microsoft.com/office/drawing/2010/main" val="0"/>
              </a:ext>
            </a:extLst>
          </a:blip>
          <a:stretch>
            <a:fillRect/>
          </a:stretch>
        </p:blipFill>
        <p:spPr>
          <a:xfrm>
            <a:off x="311787" y="319088"/>
            <a:ext cx="11568420" cy="6238804"/>
          </a:xfrm>
          <a:prstGeom prst="rect">
            <a:avLst/>
          </a:prstGeom>
          <a:ln w="228600" cap="sq" cmpd="thickThin">
            <a:solidFill>
              <a:schemeClr val="accent1">
                <a:lumMod val="40000"/>
                <a:lumOff val="60000"/>
              </a:schemeClr>
            </a:solidFill>
            <a:prstDash val="solid"/>
            <a:miter lim="800000"/>
          </a:ln>
          <a:effectLst>
            <a:innerShdw blurRad="76200">
              <a:srgbClr val="000000"/>
            </a:innerShdw>
          </a:effectLst>
        </p:spPr>
      </p:pic>
      <p:pic>
        <p:nvPicPr>
          <p:cNvPr id="13" name="Picture 12" descr="Logo&#10;&#10;AI-generated content may be incorrect.">
            <a:extLst>
              <a:ext uri="{FF2B5EF4-FFF2-40B4-BE49-F238E27FC236}">
                <a16:creationId xmlns:a16="http://schemas.microsoft.com/office/drawing/2014/main" id="{1C615BBC-9929-2254-CB53-774C0FE0A6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7318" y="475640"/>
            <a:ext cx="1737360" cy="17373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6" name="object 3">
            <a:extLst>
              <a:ext uri="{FF2B5EF4-FFF2-40B4-BE49-F238E27FC236}">
                <a16:creationId xmlns:a16="http://schemas.microsoft.com/office/drawing/2014/main" id="{4C7C0A74-1187-2AE7-70B1-8219BDC5D682}"/>
              </a:ext>
            </a:extLst>
          </p:cNvPr>
          <p:cNvGrpSpPr/>
          <p:nvPr/>
        </p:nvGrpSpPr>
        <p:grpSpPr>
          <a:xfrm>
            <a:off x="2771763" y="3497610"/>
            <a:ext cx="6522862" cy="516304"/>
            <a:chOff x="-1625495" y="2482451"/>
            <a:chExt cx="12445797" cy="585144"/>
          </a:xfrm>
        </p:grpSpPr>
        <p:sp>
          <p:nvSpPr>
            <p:cNvPr id="17" name="object 4">
              <a:extLst>
                <a:ext uri="{FF2B5EF4-FFF2-40B4-BE49-F238E27FC236}">
                  <a16:creationId xmlns:a16="http://schemas.microsoft.com/office/drawing/2014/main" id="{BEB65B49-B167-310D-0D51-7B4819854173}"/>
                </a:ext>
              </a:extLst>
            </p:cNvPr>
            <p:cNvSpPr/>
            <p:nvPr/>
          </p:nvSpPr>
          <p:spPr>
            <a:xfrm>
              <a:off x="-1625495" y="2490380"/>
              <a:ext cx="12445797" cy="577215"/>
            </a:xfrm>
            <a:custGeom>
              <a:avLst/>
              <a:gdLst/>
              <a:ahLst/>
              <a:cxnLst/>
              <a:rect l="l" t="t" r="r" b="b"/>
              <a:pathLst>
                <a:path w="8215630" h="577214">
                  <a:moveTo>
                    <a:pt x="8215630" y="0"/>
                  </a:moveTo>
                  <a:lnTo>
                    <a:pt x="0" y="0"/>
                  </a:lnTo>
                  <a:lnTo>
                    <a:pt x="0" y="577075"/>
                  </a:lnTo>
                  <a:lnTo>
                    <a:pt x="8215630" y="577075"/>
                  </a:lnTo>
                  <a:lnTo>
                    <a:pt x="8215630" y="0"/>
                  </a:lnTo>
                  <a:close/>
                </a:path>
              </a:pathLst>
            </a:custGeom>
            <a:solidFill>
              <a:srgbClr val="FFFFFF"/>
            </a:solidFill>
          </p:spPr>
          <p:txBody>
            <a:bodyPr wrap="square" lIns="0" tIns="0" rIns="0" bIns="0" rtlCol="0" anchor="ctr"/>
            <a:lstStyle/>
            <a:p>
              <a:pPr lvl="1" algn="ctr"/>
              <a:endParaRPr sz="1588" dirty="0"/>
            </a:p>
          </p:txBody>
        </p:sp>
        <p:sp>
          <p:nvSpPr>
            <p:cNvPr id="18" name="object 5">
              <a:extLst>
                <a:ext uri="{FF2B5EF4-FFF2-40B4-BE49-F238E27FC236}">
                  <a16:creationId xmlns:a16="http://schemas.microsoft.com/office/drawing/2014/main" id="{C3E028A0-1DED-CE81-EECC-774861BD4B04}"/>
                </a:ext>
              </a:extLst>
            </p:cNvPr>
            <p:cNvSpPr/>
            <p:nvPr/>
          </p:nvSpPr>
          <p:spPr>
            <a:xfrm>
              <a:off x="-1625495" y="2482451"/>
              <a:ext cx="12445797" cy="577215"/>
            </a:xfrm>
            <a:custGeom>
              <a:avLst/>
              <a:gdLst/>
              <a:ahLst/>
              <a:cxnLst/>
              <a:rect l="l" t="t" r="r" b="b"/>
              <a:pathLst>
                <a:path w="8215630" h="577214">
                  <a:moveTo>
                    <a:pt x="0" y="0"/>
                  </a:moveTo>
                  <a:lnTo>
                    <a:pt x="8215630" y="0"/>
                  </a:lnTo>
                  <a:lnTo>
                    <a:pt x="8215630" y="577075"/>
                  </a:lnTo>
                  <a:lnTo>
                    <a:pt x="0" y="577075"/>
                  </a:lnTo>
                  <a:lnTo>
                    <a:pt x="0" y="0"/>
                  </a:lnTo>
                  <a:close/>
                </a:path>
              </a:pathLst>
            </a:custGeom>
            <a:ln w="9525">
              <a:solidFill>
                <a:srgbClr val="000000"/>
              </a:solidFill>
            </a:ln>
          </p:spPr>
          <p:txBody>
            <a:bodyPr wrap="square" lIns="0" tIns="0" rIns="0" bIns="0" rtlCol="0"/>
            <a:lstStyle/>
            <a:p>
              <a:endParaRPr sz="1588"/>
            </a:p>
          </p:txBody>
        </p:sp>
      </p:grpSp>
      <p:sp>
        <p:nvSpPr>
          <p:cNvPr id="25" name="object 9">
            <a:extLst>
              <a:ext uri="{FF2B5EF4-FFF2-40B4-BE49-F238E27FC236}">
                <a16:creationId xmlns:a16="http://schemas.microsoft.com/office/drawing/2014/main" id="{60803AB5-0DD2-6EF1-D2E7-5FE53E7C3DEF}"/>
              </a:ext>
            </a:extLst>
          </p:cNvPr>
          <p:cNvSpPr txBox="1"/>
          <p:nvPr/>
        </p:nvSpPr>
        <p:spPr>
          <a:xfrm>
            <a:off x="2892705" y="4076645"/>
            <a:ext cx="6401920" cy="1206628"/>
          </a:xfrm>
          <a:prstGeom prst="rect">
            <a:avLst/>
          </a:prstGeom>
        </p:spPr>
        <p:txBody>
          <a:bodyPr vert="horz" wrap="square" lIns="0" tIns="34178" rIns="0" bIns="0" rtlCol="0">
            <a:spAutoFit/>
          </a:bodyPr>
          <a:lstStyle/>
          <a:p>
            <a:pPr marL="1681" algn="ctr">
              <a:spcBef>
                <a:spcPts val="269"/>
              </a:spcBef>
            </a:pPr>
            <a:r>
              <a:rPr sz="2400" i="1" dirty="0">
                <a:latin typeface="Times New Roman"/>
                <a:cs typeface="Times New Roman"/>
              </a:rPr>
              <a:t>Has</a:t>
            </a:r>
            <a:r>
              <a:rPr sz="2400" i="1" spc="-84" dirty="0">
                <a:latin typeface="Times New Roman"/>
                <a:cs typeface="Times New Roman"/>
              </a:rPr>
              <a:t> </a:t>
            </a:r>
            <a:r>
              <a:rPr sz="2400" i="1" dirty="0">
                <a:latin typeface="Times New Roman"/>
                <a:cs typeface="Times New Roman"/>
              </a:rPr>
              <a:t>succesfully</a:t>
            </a:r>
            <a:r>
              <a:rPr sz="2400" i="1" spc="-106" dirty="0">
                <a:latin typeface="Times New Roman"/>
                <a:cs typeface="Times New Roman"/>
              </a:rPr>
              <a:t> </a:t>
            </a:r>
            <a:r>
              <a:rPr sz="2400" i="1" dirty="0">
                <a:latin typeface="Times New Roman"/>
                <a:cs typeface="Times New Roman"/>
              </a:rPr>
              <a:t>completed</a:t>
            </a:r>
            <a:r>
              <a:rPr sz="2400" i="1" spc="-79" dirty="0">
                <a:latin typeface="Times New Roman"/>
                <a:cs typeface="Times New Roman"/>
              </a:rPr>
              <a:t> </a:t>
            </a:r>
            <a:r>
              <a:rPr sz="2400" i="1" spc="-22" dirty="0">
                <a:latin typeface="Times New Roman"/>
                <a:cs typeface="Times New Roman"/>
              </a:rPr>
              <a:t>the</a:t>
            </a:r>
            <a:endParaRPr lang="en-US" sz="2400" i="1" spc="-22" dirty="0">
              <a:latin typeface="Times New Roman"/>
              <a:cs typeface="Times New Roman"/>
            </a:endParaRPr>
          </a:p>
          <a:p>
            <a:pPr marL="1681" algn="ctr">
              <a:spcBef>
                <a:spcPts val="269"/>
              </a:spcBef>
            </a:pPr>
            <a:r>
              <a:rPr lang="en-US" sz="2400" b="1" i="1" spc="-22" dirty="0" err="1">
                <a:latin typeface="Times New Roman"/>
                <a:cs typeface="Times New Roman"/>
              </a:rPr>
              <a:t>D</a:t>
            </a:r>
            <a:r>
              <a:rPr sz="2400" b="1" i="1" dirty="0" err="1">
                <a:latin typeface="Times New Roman"/>
                <a:cs typeface="Times New Roman"/>
              </a:rPr>
              <a:t>oW</a:t>
            </a:r>
            <a:r>
              <a:rPr sz="2400" b="1" i="1" spc="-124" dirty="0">
                <a:latin typeface="Times New Roman"/>
                <a:cs typeface="Times New Roman"/>
              </a:rPr>
              <a:t> </a:t>
            </a:r>
            <a:r>
              <a:rPr sz="2400" b="1" i="1" spc="-9" dirty="0">
                <a:latin typeface="Times New Roman"/>
                <a:cs typeface="Times New Roman"/>
              </a:rPr>
              <a:t>D</a:t>
            </a:r>
            <a:r>
              <a:rPr lang="en-US" sz="2400" b="1" i="1" spc="-9" dirty="0">
                <a:latin typeface="Times New Roman"/>
                <a:cs typeface="Times New Roman"/>
              </a:rPr>
              <a:t>EMIL Certifier/Verifier Training  </a:t>
            </a:r>
            <a:endParaRPr sz="2400" dirty="0">
              <a:latin typeface="Times New Roman"/>
              <a:cs typeface="Times New Roman"/>
            </a:endParaRPr>
          </a:p>
          <a:p>
            <a:pPr algn="ctr">
              <a:spcBef>
                <a:spcPts val="190"/>
              </a:spcBef>
            </a:pPr>
            <a:r>
              <a:rPr sz="2400" dirty="0">
                <a:latin typeface="Times New Roman"/>
                <a:cs typeface="Times New Roman"/>
              </a:rPr>
              <a:t>And</a:t>
            </a:r>
            <a:r>
              <a:rPr sz="2400" spc="-75" dirty="0">
                <a:latin typeface="Times New Roman"/>
                <a:cs typeface="Times New Roman"/>
              </a:rPr>
              <a:t> </a:t>
            </a:r>
            <a:r>
              <a:rPr sz="2400" dirty="0">
                <a:latin typeface="Times New Roman"/>
                <a:cs typeface="Times New Roman"/>
              </a:rPr>
              <a:t>is</a:t>
            </a:r>
            <a:r>
              <a:rPr sz="2400" spc="-79" dirty="0">
                <a:latin typeface="Times New Roman"/>
                <a:cs typeface="Times New Roman"/>
              </a:rPr>
              <a:t> </a:t>
            </a:r>
            <a:r>
              <a:rPr sz="2400" dirty="0">
                <a:latin typeface="Times New Roman"/>
                <a:cs typeface="Times New Roman"/>
              </a:rPr>
              <a:t>here</a:t>
            </a:r>
            <a:r>
              <a:rPr sz="2400" spc="-84" dirty="0">
                <a:latin typeface="Times New Roman"/>
                <a:cs typeface="Times New Roman"/>
              </a:rPr>
              <a:t> </a:t>
            </a:r>
            <a:r>
              <a:rPr sz="2400" dirty="0">
                <a:latin typeface="Times New Roman"/>
                <a:cs typeface="Times New Roman"/>
              </a:rPr>
              <a:t>with</a:t>
            </a:r>
            <a:r>
              <a:rPr sz="2400" spc="-66" dirty="0">
                <a:latin typeface="Times New Roman"/>
                <a:cs typeface="Times New Roman"/>
              </a:rPr>
              <a:t> </a:t>
            </a:r>
            <a:r>
              <a:rPr sz="2400" dirty="0">
                <a:latin typeface="Times New Roman"/>
                <a:cs typeface="Times New Roman"/>
              </a:rPr>
              <a:t>awarded</a:t>
            </a:r>
            <a:r>
              <a:rPr sz="2400" spc="-62" dirty="0">
                <a:latin typeface="Times New Roman"/>
                <a:cs typeface="Times New Roman"/>
              </a:rPr>
              <a:t> </a:t>
            </a:r>
            <a:r>
              <a:rPr sz="2400" dirty="0">
                <a:latin typeface="Times New Roman"/>
                <a:cs typeface="Times New Roman"/>
              </a:rPr>
              <a:t>this</a:t>
            </a:r>
            <a:r>
              <a:rPr sz="2400" spc="-84" dirty="0">
                <a:latin typeface="Times New Roman"/>
                <a:cs typeface="Times New Roman"/>
              </a:rPr>
              <a:t> </a:t>
            </a:r>
            <a:r>
              <a:rPr sz="2400" dirty="0">
                <a:latin typeface="Times New Roman"/>
                <a:cs typeface="Times New Roman"/>
              </a:rPr>
              <a:t>certificate</a:t>
            </a:r>
            <a:r>
              <a:rPr sz="2400" spc="-57" dirty="0">
                <a:latin typeface="Times New Roman"/>
                <a:cs typeface="Times New Roman"/>
              </a:rPr>
              <a:t> </a:t>
            </a:r>
            <a:r>
              <a:rPr sz="2400" dirty="0">
                <a:latin typeface="Times New Roman"/>
                <a:cs typeface="Times New Roman"/>
              </a:rPr>
              <a:t>of</a:t>
            </a:r>
            <a:r>
              <a:rPr sz="2400" spc="-75" dirty="0">
                <a:latin typeface="Times New Roman"/>
                <a:cs typeface="Times New Roman"/>
              </a:rPr>
              <a:t> </a:t>
            </a:r>
            <a:r>
              <a:rPr sz="2400" spc="-9" dirty="0">
                <a:latin typeface="Times New Roman"/>
                <a:cs typeface="Times New Roman"/>
              </a:rPr>
              <a:t>trainin</a:t>
            </a:r>
            <a:r>
              <a:rPr lang="en-US" sz="2400" spc="-9" dirty="0">
                <a:latin typeface="Times New Roman"/>
                <a:cs typeface="Times New Roman"/>
              </a:rPr>
              <a:t>g</a:t>
            </a:r>
            <a:endParaRPr sz="2400" dirty="0">
              <a:latin typeface="Times New Roman"/>
              <a:cs typeface="Times New Roman"/>
            </a:endParaRPr>
          </a:p>
        </p:txBody>
      </p:sp>
      <p:sp>
        <p:nvSpPr>
          <p:cNvPr id="29" name="object 14">
            <a:extLst>
              <a:ext uri="{FF2B5EF4-FFF2-40B4-BE49-F238E27FC236}">
                <a16:creationId xmlns:a16="http://schemas.microsoft.com/office/drawing/2014/main" id="{AE05935D-9940-27C5-6C0C-877E74F3BC37}"/>
              </a:ext>
            </a:extLst>
          </p:cNvPr>
          <p:cNvSpPr txBox="1"/>
          <p:nvPr/>
        </p:nvSpPr>
        <p:spPr>
          <a:xfrm>
            <a:off x="447913" y="5848640"/>
            <a:ext cx="2642907" cy="618999"/>
          </a:xfrm>
          <a:prstGeom prst="rect">
            <a:avLst/>
          </a:prstGeom>
        </p:spPr>
        <p:txBody>
          <a:bodyPr vert="horz" wrap="square" lIns="0" tIns="22971" rIns="0" bIns="0" rtlCol="0">
            <a:spAutoFit/>
          </a:bodyPr>
          <a:lstStyle/>
          <a:p>
            <a:pPr algn="ctr">
              <a:spcBef>
                <a:spcPts val="180"/>
              </a:spcBef>
            </a:pPr>
            <a:r>
              <a:rPr sz="1235" dirty="0">
                <a:latin typeface="Calibri"/>
                <a:cs typeface="Calibri"/>
              </a:rPr>
              <a:t>JAMES</a:t>
            </a:r>
            <a:r>
              <a:rPr sz="1235" spc="40" dirty="0">
                <a:latin typeface="Calibri"/>
                <a:cs typeface="Calibri"/>
              </a:rPr>
              <a:t> </a:t>
            </a:r>
            <a:r>
              <a:rPr sz="1235" dirty="0">
                <a:latin typeface="Calibri"/>
                <a:cs typeface="Calibri"/>
              </a:rPr>
              <a:t>L.</a:t>
            </a:r>
            <a:r>
              <a:rPr sz="1235" spc="93" dirty="0">
                <a:latin typeface="Calibri"/>
                <a:cs typeface="Calibri"/>
              </a:rPr>
              <a:t> </a:t>
            </a:r>
            <a:r>
              <a:rPr sz="1235" spc="26" dirty="0">
                <a:latin typeface="Calibri"/>
                <a:cs typeface="Calibri"/>
              </a:rPr>
              <a:t>REED</a:t>
            </a:r>
            <a:endParaRPr lang="en-US" sz="1235" spc="26" dirty="0">
              <a:latin typeface="Calibri"/>
              <a:cs typeface="Calibri"/>
            </a:endParaRPr>
          </a:p>
          <a:p>
            <a:pPr algn="ctr">
              <a:spcBef>
                <a:spcPts val="180"/>
              </a:spcBef>
            </a:pPr>
            <a:r>
              <a:rPr sz="1235" dirty="0" err="1">
                <a:latin typeface="Calibri"/>
                <a:cs typeface="Calibri"/>
              </a:rPr>
              <a:t>DoW</a:t>
            </a:r>
            <a:r>
              <a:rPr sz="1235" spc="128" dirty="0">
                <a:latin typeface="Calibri"/>
                <a:cs typeface="Calibri"/>
              </a:rPr>
              <a:t> </a:t>
            </a:r>
            <a:r>
              <a:rPr sz="1235" dirty="0">
                <a:latin typeface="Calibri"/>
                <a:cs typeface="Calibri"/>
              </a:rPr>
              <a:t>Demilitarization</a:t>
            </a:r>
            <a:r>
              <a:rPr sz="1235" spc="115" dirty="0">
                <a:latin typeface="Calibri"/>
                <a:cs typeface="Calibri"/>
              </a:rPr>
              <a:t> </a:t>
            </a:r>
            <a:r>
              <a:rPr sz="1235" dirty="0">
                <a:latin typeface="Calibri"/>
                <a:cs typeface="Calibri"/>
              </a:rPr>
              <a:t>Program</a:t>
            </a:r>
            <a:r>
              <a:rPr sz="1235" spc="110" dirty="0">
                <a:latin typeface="Calibri"/>
                <a:cs typeface="Calibri"/>
              </a:rPr>
              <a:t> </a:t>
            </a:r>
            <a:r>
              <a:rPr sz="1235" spc="-9" dirty="0">
                <a:latin typeface="Calibri"/>
                <a:cs typeface="Calibri"/>
              </a:rPr>
              <a:t>Manager </a:t>
            </a:r>
            <a:r>
              <a:rPr sz="1235" dirty="0">
                <a:latin typeface="Calibri"/>
                <a:cs typeface="Calibri"/>
              </a:rPr>
              <a:t>HQ,</a:t>
            </a:r>
            <a:r>
              <a:rPr sz="1235" spc="124" dirty="0">
                <a:latin typeface="Calibri"/>
                <a:cs typeface="Calibri"/>
              </a:rPr>
              <a:t> </a:t>
            </a:r>
            <a:r>
              <a:rPr sz="1235" dirty="0">
                <a:latin typeface="Calibri"/>
                <a:cs typeface="Calibri"/>
              </a:rPr>
              <a:t>Defense</a:t>
            </a:r>
            <a:r>
              <a:rPr sz="1235" spc="84" dirty="0">
                <a:latin typeface="Calibri"/>
                <a:cs typeface="Calibri"/>
              </a:rPr>
              <a:t> </a:t>
            </a:r>
            <a:r>
              <a:rPr sz="1235" spc="40" dirty="0">
                <a:latin typeface="Calibri"/>
                <a:cs typeface="Calibri"/>
              </a:rPr>
              <a:t>Logis</a:t>
            </a:r>
            <a:r>
              <a:rPr lang="en-US" sz="1235" spc="40" dirty="0">
                <a:latin typeface="Calibri"/>
                <a:cs typeface="Calibri"/>
              </a:rPr>
              <a:t>t</a:t>
            </a:r>
            <a:r>
              <a:rPr sz="1235" spc="40" dirty="0">
                <a:latin typeface="Calibri"/>
                <a:cs typeface="Calibri"/>
              </a:rPr>
              <a:t>ics</a:t>
            </a:r>
            <a:r>
              <a:rPr sz="1235" spc="110" dirty="0">
                <a:latin typeface="Calibri"/>
                <a:cs typeface="Calibri"/>
              </a:rPr>
              <a:t> </a:t>
            </a:r>
            <a:r>
              <a:rPr sz="1235" spc="-9" dirty="0">
                <a:latin typeface="Calibri"/>
                <a:cs typeface="Calibri"/>
              </a:rPr>
              <a:t>Agency</a:t>
            </a:r>
            <a:endParaRPr sz="1235" dirty="0">
              <a:latin typeface="Calibri"/>
              <a:cs typeface="Calibri"/>
            </a:endParaRPr>
          </a:p>
        </p:txBody>
      </p:sp>
      <p:pic>
        <p:nvPicPr>
          <p:cNvPr id="30" name="Picture 29">
            <a:extLst>
              <a:ext uri="{FF2B5EF4-FFF2-40B4-BE49-F238E27FC236}">
                <a16:creationId xmlns:a16="http://schemas.microsoft.com/office/drawing/2014/main" id="{587A7F26-613E-F9DA-787C-7E3BF81B23E8}"/>
              </a:ext>
            </a:extLst>
          </p:cNvPr>
          <p:cNvPicPr>
            <a:picLocks noChangeAspect="1"/>
          </p:cNvPicPr>
          <p:nvPr/>
        </p:nvPicPr>
        <p:blipFill>
          <a:blip r:embed="rId5"/>
          <a:stretch>
            <a:fillRect/>
          </a:stretch>
        </p:blipFill>
        <p:spPr>
          <a:xfrm>
            <a:off x="1388333" y="5451380"/>
            <a:ext cx="762066" cy="249958"/>
          </a:xfrm>
          <a:prstGeom prst="rect">
            <a:avLst/>
          </a:prstGeom>
        </p:spPr>
      </p:pic>
      <p:sp>
        <p:nvSpPr>
          <p:cNvPr id="32" name="TextBox 31">
            <a:extLst>
              <a:ext uri="{FF2B5EF4-FFF2-40B4-BE49-F238E27FC236}">
                <a16:creationId xmlns:a16="http://schemas.microsoft.com/office/drawing/2014/main" id="{1E3ED46C-D7BE-10E8-3B9F-2BC29BF5908B}"/>
              </a:ext>
            </a:extLst>
          </p:cNvPr>
          <p:cNvSpPr txBox="1"/>
          <p:nvPr/>
        </p:nvSpPr>
        <p:spPr>
          <a:xfrm>
            <a:off x="8719127" y="5711071"/>
            <a:ext cx="2847562"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fld id="{60D65A14-E0AD-4482-8C3B-B70F30BAFFC5}" type="datetime2">
              <a:rPr lang="en-US" smtClean="0"/>
              <a:pPr/>
              <a:t>Wednesday, March 25, 2026</a:t>
            </a:fld>
            <a:endParaRPr lang="en-US" dirty="0"/>
          </a:p>
        </p:txBody>
      </p:sp>
      <p:sp>
        <p:nvSpPr>
          <p:cNvPr id="33" name="TextBox 32">
            <a:extLst>
              <a:ext uri="{FF2B5EF4-FFF2-40B4-BE49-F238E27FC236}">
                <a16:creationId xmlns:a16="http://schemas.microsoft.com/office/drawing/2014/main" id="{E5B2DA21-D2F3-2A6C-2763-ED1B410F96BA}"/>
              </a:ext>
            </a:extLst>
          </p:cNvPr>
          <p:cNvSpPr txBox="1"/>
          <p:nvPr/>
        </p:nvSpPr>
        <p:spPr>
          <a:xfrm>
            <a:off x="9771773" y="6169580"/>
            <a:ext cx="742270" cy="369332"/>
          </a:xfrm>
          <a:prstGeom prst="rect">
            <a:avLst/>
          </a:prstGeom>
          <a:noFill/>
        </p:spPr>
        <p:txBody>
          <a:bodyPr wrap="square" rtlCol="0">
            <a:spAutoFit/>
          </a:bodyPr>
          <a:lstStyle/>
          <a:p>
            <a:r>
              <a:rPr lang="en-US" dirty="0"/>
              <a:t>Date</a:t>
            </a:r>
          </a:p>
        </p:txBody>
      </p:sp>
      <p:sp>
        <p:nvSpPr>
          <p:cNvPr id="6" name="TextBox 5">
            <a:extLst>
              <a:ext uri="{FF2B5EF4-FFF2-40B4-BE49-F238E27FC236}">
                <a16:creationId xmlns:a16="http://schemas.microsoft.com/office/drawing/2014/main" id="{105DD9B3-BE31-6495-9190-410C39E26E32}"/>
              </a:ext>
            </a:extLst>
          </p:cNvPr>
          <p:cNvSpPr txBox="1"/>
          <p:nvPr/>
        </p:nvSpPr>
        <p:spPr>
          <a:xfrm>
            <a:off x="447913" y="2219996"/>
            <a:ext cx="11291505" cy="1162369"/>
          </a:xfrm>
          <a:prstGeom prst="rect">
            <a:avLst/>
          </a:prstGeom>
          <a:noFill/>
        </p:spPr>
        <p:txBody>
          <a:bodyPr wrap="square">
            <a:spAutoFit/>
          </a:bodyPr>
          <a:lstStyle/>
          <a:p>
            <a:pPr algn="ctr">
              <a:spcBef>
                <a:spcPts val="88"/>
              </a:spcBef>
            </a:pPr>
            <a:r>
              <a:rPr lang="en-US" sz="3600" b="1" dirty="0">
                <a:latin typeface="Times New Roman" panose="02020603050405020304" pitchFamily="18" charset="0"/>
                <a:cs typeface="Times New Roman" panose="02020603050405020304" pitchFamily="18" charset="0"/>
              </a:rPr>
              <a:t>The</a:t>
            </a:r>
            <a:r>
              <a:rPr lang="en-US" sz="3600" b="1" spc="-132"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DoW</a:t>
            </a:r>
            <a:r>
              <a:rPr lang="en-US" sz="3600" b="1" spc="-180" dirty="0">
                <a:latin typeface="Times New Roman" panose="02020603050405020304" pitchFamily="18" charset="0"/>
                <a:cs typeface="Times New Roman" panose="02020603050405020304" pitchFamily="18" charset="0"/>
              </a:rPr>
              <a:t> </a:t>
            </a:r>
            <a:r>
              <a:rPr lang="en-US" sz="3600" b="1" spc="-9" dirty="0">
                <a:latin typeface="Times New Roman" panose="02020603050405020304" pitchFamily="18" charset="0"/>
                <a:cs typeface="Times New Roman" panose="02020603050405020304" pitchFamily="18" charset="0"/>
              </a:rPr>
              <a:t>Demilitarization</a:t>
            </a:r>
            <a:r>
              <a:rPr lang="en-US" sz="3600" b="1" spc="-93" dirty="0">
                <a:latin typeface="Times New Roman" panose="02020603050405020304" pitchFamily="18" charset="0"/>
                <a:cs typeface="Times New Roman" panose="02020603050405020304" pitchFamily="18" charset="0"/>
              </a:rPr>
              <a:t> </a:t>
            </a:r>
            <a:r>
              <a:rPr lang="en-US" sz="3600" b="1" spc="-9" dirty="0">
                <a:latin typeface="Times New Roman" panose="02020603050405020304" pitchFamily="18" charset="0"/>
                <a:cs typeface="Times New Roman" panose="02020603050405020304" pitchFamily="18" charset="0"/>
              </a:rPr>
              <a:t>Program</a:t>
            </a:r>
            <a:r>
              <a:rPr lang="en-US" sz="3600" b="1" spc="-110" dirty="0">
                <a:latin typeface="Times New Roman" panose="02020603050405020304" pitchFamily="18" charset="0"/>
                <a:cs typeface="Times New Roman" panose="02020603050405020304" pitchFamily="18" charset="0"/>
              </a:rPr>
              <a:t> </a:t>
            </a:r>
            <a:r>
              <a:rPr lang="en-US" sz="3600" b="1" spc="-9" dirty="0">
                <a:latin typeface="Times New Roman" panose="02020603050405020304" pitchFamily="18" charset="0"/>
                <a:cs typeface="Times New Roman" panose="02020603050405020304" pitchFamily="18" charset="0"/>
              </a:rPr>
              <a:t>Manager</a:t>
            </a:r>
          </a:p>
          <a:p>
            <a:pPr marL="28576" algn="ctr">
              <a:spcBef>
                <a:spcPts val="128"/>
              </a:spcBef>
            </a:pPr>
            <a:r>
              <a:rPr lang="en-US" sz="2400" b="0" i="1" dirty="0">
                <a:latin typeface="Times New Roman" panose="02020603050405020304" pitchFamily="18" charset="0"/>
                <a:cs typeface="Times New Roman" panose="02020603050405020304" pitchFamily="18" charset="0"/>
              </a:rPr>
              <a:t>Certifies</a:t>
            </a:r>
            <a:r>
              <a:rPr lang="en-US" sz="2400" b="0" i="1" spc="-62" dirty="0">
                <a:latin typeface="Times New Roman" panose="02020603050405020304" pitchFamily="18" charset="0"/>
                <a:cs typeface="Times New Roman" panose="02020603050405020304" pitchFamily="18" charset="0"/>
              </a:rPr>
              <a:t> </a:t>
            </a:r>
            <a:r>
              <a:rPr lang="en-US" sz="2400" b="0" i="1" spc="-18" dirty="0">
                <a:latin typeface="Times New Roman" panose="02020603050405020304" pitchFamily="18" charset="0"/>
                <a:cs typeface="Times New Roman" panose="02020603050405020304" pitchFamily="18" charset="0"/>
              </a:rPr>
              <a:t>that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54570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C2057-3313-BF61-438F-EDA4021575FC}"/>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F399C4FD-881B-163E-CF3C-7B57239A1D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A7AE420-3181-2D72-4186-24FE102D8571}"/>
              </a:ext>
            </a:extLst>
          </p:cNvPr>
          <p:cNvSpPr>
            <a:spLocks noGrp="1"/>
          </p:cNvSpPr>
          <p:nvPr>
            <p:ph type="dt" sz="half" idx="10"/>
          </p:nvPr>
        </p:nvSpPr>
        <p:spPr/>
        <p:txBody>
          <a:bodyPr/>
          <a:lstStyle/>
          <a:p>
            <a:fld id="{7C441C41-1278-4BE6-A9FE-E269D738E2B6}" type="datetimeFigureOut">
              <a:rPr lang="en-US" smtClean="0"/>
              <a:t>3/25/2026</a:t>
            </a:fld>
            <a:endParaRPr lang="en-US"/>
          </a:p>
        </p:txBody>
      </p:sp>
      <p:sp>
        <p:nvSpPr>
          <p:cNvPr id="5" name="Footer Placeholder 4">
            <a:extLst>
              <a:ext uri="{FF2B5EF4-FFF2-40B4-BE49-F238E27FC236}">
                <a16:creationId xmlns:a16="http://schemas.microsoft.com/office/drawing/2014/main" id="{B47E21E4-82F5-1791-B436-5DFD20F3F5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1A6D52-D7EB-7B1D-7945-55804EE95363}"/>
              </a:ext>
            </a:extLst>
          </p:cNvPr>
          <p:cNvSpPr>
            <a:spLocks noGrp="1"/>
          </p:cNvSpPr>
          <p:nvPr>
            <p:ph type="sldNum" sz="quarter" idx="12"/>
          </p:nvPr>
        </p:nvSpPr>
        <p:spPr/>
        <p:txBody>
          <a:bodyPr/>
          <a:lstStyle/>
          <a:p>
            <a:fld id="{73F20928-DB3F-440D-851B-F502FD1BE351}" type="slidenum">
              <a:rPr lang="en-US" smtClean="0"/>
              <a:t>‹#›</a:t>
            </a:fld>
            <a:endParaRPr lang="en-US"/>
          </a:p>
        </p:txBody>
      </p:sp>
      <p:pic>
        <p:nvPicPr>
          <p:cNvPr id="13" name="Picture 12" descr="A picture containing text, screenshot, display&#10;&#10;AI-generated content may be incorrect.">
            <a:extLst>
              <a:ext uri="{FF2B5EF4-FFF2-40B4-BE49-F238E27FC236}">
                <a16:creationId xmlns:a16="http://schemas.microsoft.com/office/drawing/2014/main" id="{538B4AFA-9B6D-4E82-BD05-C8174DB2E6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287"/>
            <a:ext cx="12192000" cy="1333500"/>
          </a:xfrm>
          <a:prstGeom prst="rect">
            <a:avLst/>
          </a:prstGeom>
        </p:spPr>
      </p:pic>
      <p:sp>
        <p:nvSpPr>
          <p:cNvPr id="8" name="TextBox 7">
            <a:extLst>
              <a:ext uri="{FF2B5EF4-FFF2-40B4-BE49-F238E27FC236}">
                <a16:creationId xmlns:a16="http://schemas.microsoft.com/office/drawing/2014/main" id="{07D7EB47-AB0B-4878-1883-51DC3B35BCF0}"/>
              </a:ext>
            </a:extLst>
          </p:cNvPr>
          <p:cNvSpPr txBox="1"/>
          <p:nvPr userDrawn="1"/>
        </p:nvSpPr>
        <p:spPr>
          <a:xfrm>
            <a:off x="3047215" y="3246690"/>
            <a:ext cx="6094428" cy="369332"/>
          </a:xfrm>
          <a:prstGeom prst="rect">
            <a:avLst/>
          </a:prstGeom>
          <a:noFill/>
        </p:spPr>
        <p:txBody>
          <a:bodyPr wrap="square">
            <a:spAutoFit/>
          </a:bodyPr>
          <a:lstStyle/>
          <a:p>
            <a:r>
              <a:rPr lang="en-US" dirty="0">
                <a:solidFill>
                  <a:schemeClr val="bg1"/>
                </a:solidFill>
              </a:rPr>
              <a:t>DEMIL Awareness Training  (DLA DEMIL Training 101)</a:t>
            </a:r>
          </a:p>
        </p:txBody>
      </p:sp>
      <p:sp>
        <p:nvSpPr>
          <p:cNvPr id="10" name="TextBox 9">
            <a:extLst>
              <a:ext uri="{FF2B5EF4-FFF2-40B4-BE49-F238E27FC236}">
                <a16:creationId xmlns:a16="http://schemas.microsoft.com/office/drawing/2014/main" id="{1278EF2E-2827-ABF0-86F7-5F98A92CF442}"/>
              </a:ext>
            </a:extLst>
          </p:cNvPr>
          <p:cNvSpPr txBox="1"/>
          <p:nvPr userDrawn="1"/>
        </p:nvSpPr>
        <p:spPr>
          <a:xfrm>
            <a:off x="1237269" y="136525"/>
            <a:ext cx="6094428" cy="369332"/>
          </a:xfrm>
          <a:prstGeom prst="rect">
            <a:avLst/>
          </a:prstGeom>
          <a:noFill/>
        </p:spPr>
        <p:txBody>
          <a:bodyPr wrap="square">
            <a:spAutoFit/>
          </a:bodyPr>
          <a:lstStyle/>
          <a:p>
            <a:r>
              <a:rPr lang="en-US" dirty="0" err="1">
                <a:solidFill>
                  <a:schemeClr val="bg1"/>
                </a:solidFill>
              </a:rPr>
              <a:t>DoW</a:t>
            </a:r>
            <a:r>
              <a:rPr lang="en-US" dirty="0">
                <a:solidFill>
                  <a:schemeClr val="bg1"/>
                </a:solidFill>
              </a:rPr>
              <a:t> DEMIL Certifier and Verifier Requirements </a:t>
            </a:r>
          </a:p>
        </p:txBody>
      </p:sp>
      <p:pic>
        <p:nvPicPr>
          <p:cNvPr id="11" name="Picture 10" descr="Logo&#10;&#10;AI-generated content may be incorrect.">
            <a:extLst>
              <a:ext uri="{FF2B5EF4-FFF2-40B4-BE49-F238E27FC236}">
                <a16:creationId xmlns:a16="http://schemas.microsoft.com/office/drawing/2014/main" id="{9D1B0D0B-C891-CF7E-AAEF-99967AB1A8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5984" y="67041"/>
            <a:ext cx="826856" cy="696913"/>
          </a:xfrm>
          <a:prstGeom prst="rect">
            <a:avLst/>
          </a:prstGeom>
        </p:spPr>
      </p:pic>
    </p:spTree>
    <p:extLst>
      <p:ext uri="{BB962C8B-B14F-4D97-AF65-F5344CB8AC3E}">
        <p14:creationId xmlns:p14="http://schemas.microsoft.com/office/powerpoint/2010/main" val="40847503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58B376-9CC3-CEF9-9F8B-7186666CFC7C}"/>
              </a:ext>
            </a:extLst>
          </p:cNvPr>
          <p:cNvSpPr>
            <a:spLocks noGrp="1"/>
          </p:cNvSpPr>
          <p:nvPr>
            <p:ph type="dt" sz="half" idx="10"/>
          </p:nvPr>
        </p:nvSpPr>
        <p:spPr/>
        <p:txBody>
          <a:bodyPr/>
          <a:lstStyle/>
          <a:p>
            <a:fld id="{7C441C41-1278-4BE6-A9FE-E269D738E2B6}" type="datetimeFigureOut">
              <a:rPr lang="en-US" smtClean="0"/>
              <a:t>3/25/2026</a:t>
            </a:fld>
            <a:endParaRPr lang="en-US"/>
          </a:p>
        </p:txBody>
      </p:sp>
      <p:sp>
        <p:nvSpPr>
          <p:cNvPr id="3" name="Footer Placeholder 2">
            <a:extLst>
              <a:ext uri="{FF2B5EF4-FFF2-40B4-BE49-F238E27FC236}">
                <a16:creationId xmlns:a16="http://schemas.microsoft.com/office/drawing/2014/main" id="{E6216DCE-C53A-2EA9-60F1-C3395E7335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4D40DC-BA42-C184-37D9-82779ECDADEE}"/>
              </a:ext>
            </a:extLst>
          </p:cNvPr>
          <p:cNvSpPr>
            <a:spLocks noGrp="1"/>
          </p:cNvSpPr>
          <p:nvPr>
            <p:ph type="sldNum" sz="quarter" idx="12"/>
          </p:nvPr>
        </p:nvSpPr>
        <p:spPr/>
        <p:txBody>
          <a:bodyPr/>
          <a:lstStyle/>
          <a:p>
            <a:fld id="{73F20928-DB3F-440D-851B-F502FD1BE351}" type="slidenum">
              <a:rPr lang="en-US" smtClean="0"/>
              <a:t>‹#›</a:t>
            </a:fld>
            <a:endParaRPr lang="en-US"/>
          </a:p>
        </p:txBody>
      </p:sp>
      <p:pic>
        <p:nvPicPr>
          <p:cNvPr id="11" name="Picture 10" descr="Background pattern&#10;&#10;AI-generated content may be incorrect.">
            <a:extLst>
              <a:ext uri="{FF2B5EF4-FFF2-40B4-BE49-F238E27FC236}">
                <a16:creationId xmlns:a16="http://schemas.microsoft.com/office/drawing/2014/main" id="{7554556C-C036-775C-98A2-4F59A957E9CB}"/>
              </a:ext>
            </a:extLst>
          </p:cNvPr>
          <p:cNvPicPr>
            <a:picLocks noChangeAspect="1"/>
          </p:cNvPicPr>
          <p:nvPr/>
        </p:nvPicPr>
        <p:blipFill>
          <a:blip r:embed="rId2">
            <a:extLst>
              <a:ext uri="{BEBA8EAE-BF5A-486C-A8C5-ECC9F3942E4B}">
                <a14:imgProps xmlns:a14="http://schemas.microsoft.com/office/drawing/2010/main">
                  <a14:imgLayer r:embed="rId3">
                    <a14:imgEffect>
                      <a14:saturation sat="57000"/>
                    </a14:imgEffect>
                    <a14:imgEffect>
                      <a14:brightnessContrast bright="-34000" contrast="-77000"/>
                    </a14:imgEffect>
                  </a14:imgLayer>
                </a14:imgProps>
              </a:ext>
              <a:ext uri="{28A0092B-C50C-407E-A947-70E740481C1C}">
                <a14:useLocalDpi xmlns:a14="http://schemas.microsoft.com/office/drawing/2010/main" val="0"/>
              </a:ext>
            </a:extLst>
          </a:blip>
          <a:stretch>
            <a:fillRect/>
          </a:stretch>
        </p:blipFill>
        <p:spPr>
          <a:xfrm>
            <a:off x="311787" y="319088"/>
            <a:ext cx="11568420" cy="6238804"/>
          </a:xfrm>
          <a:prstGeom prst="rect">
            <a:avLst/>
          </a:prstGeom>
          <a:ln w="228600" cap="sq" cmpd="thickThin">
            <a:solidFill>
              <a:schemeClr val="accent1">
                <a:lumMod val="40000"/>
                <a:lumOff val="60000"/>
              </a:schemeClr>
            </a:solidFill>
            <a:prstDash val="solid"/>
            <a:miter lim="800000"/>
          </a:ln>
          <a:effectLst>
            <a:innerShdw blurRad="76200">
              <a:srgbClr val="000000"/>
            </a:innerShdw>
          </a:effectLst>
        </p:spPr>
      </p:pic>
      <p:pic>
        <p:nvPicPr>
          <p:cNvPr id="13" name="Picture 12" descr="Logo&#10;&#10;AI-generated content may be incorrect.">
            <a:extLst>
              <a:ext uri="{FF2B5EF4-FFF2-40B4-BE49-F238E27FC236}">
                <a16:creationId xmlns:a16="http://schemas.microsoft.com/office/drawing/2014/main" id="{1C615BBC-9929-2254-CB53-774C0FE0A6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7318" y="475640"/>
            <a:ext cx="1737360" cy="17373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6" name="object 3">
            <a:extLst>
              <a:ext uri="{FF2B5EF4-FFF2-40B4-BE49-F238E27FC236}">
                <a16:creationId xmlns:a16="http://schemas.microsoft.com/office/drawing/2014/main" id="{4C7C0A74-1187-2AE7-70B1-8219BDC5D682}"/>
              </a:ext>
            </a:extLst>
          </p:cNvPr>
          <p:cNvGrpSpPr/>
          <p:nvPr/>
        </p:nvGrpSpPr>
        <p:grpSpPr>
          <a:xfrm>
            <a:off x="2771763" y="3497610"/>
            <a:ext cx="6522862" cy="516304"/>
            <a:chOff x="-1625495" y="2482451"/>
            <a:chExt cx="12445797" cy="585144"/>
          </a:xfrm>
        </p:grpSpPr>
        <p:sp>
          <p:nvSpPr>
            <p:cNvPr id="17" name="object 4">
              <a:extLst>
                <a:ext uri="{FF2B5EF4-FFF2-40B4-BE49-F238E27FC236}">
                  <a16:creationId xmlns:a16="http://schemas.microsoft.com/office/drawing/2014/main" id="{BEB65B49-B167-310D-0D51-7B4819854173}"/>
                </a:ext>
              </a:extLst>
            </p:cNvPr>
            <p:cNvSpPr/>
            <p:nvPr/>
          </p:nvSpPr>
          <p:spPr>
            <a:xfrm>
              <a:off x="-1625495" y="2490380"/>
              <a:ext cx="12445797" cy="577215"/>
            </a:xfrm>
            <a:custGeom>
              <a:avLst/>
              <a:gdLst/>
              <a:ahLst/>
              <a:cxnLst/>
              <a:rect l="l" t="t" r="r" b="b"/>
              <a:pathLst>
                <a:path w="8215630" h="577214">
                  <a:moveTo>
                    <a:pt x="8215630" y="0"/>
                  </a:moveTo>
                  <a:lnTo>
                    <a:pt x="0" y="0"/>
                  </a:lnTo>
                  <a:lnTo>
                    <a:pt x="0" y="577075"/>
                  </a:lnTo>
                  <a:lnTo>
                    <a:pt x="8215630" y="577075"/>
                  </a:lnTo>
                  <a:lnTo>
                    <a:pt x="8215630" y="0"/>
                  </a:lnTo>
                  <a:close/>
                </a:path>
              </a:pathLst>
            </a:custGeom>
            <a:solidFill>
              <a:srgbClr val="FFFFFF"/>
            </a:solidFill>
          </p:spPr>
          <p:txBody>
            <a:bodyPr wrap="square" lIns="0" tIns="0" rIns="0" bIns="0" rtlCol="0" anchor="ctr"/>
            <a:lstStyle/>
            <a:p>
              <a:pPr lvl="1" algn="ctr"/>
              <a:endParaRPr sz="1588" dirty="0"/>
            </a:p>
          </p:txBody>
        </p:sp>
        <p:sp>
          <p:nvSpPr>
            <p:cNvPr id="18" name="object 5">
              <a:extLst>
                <a:ext uri="{FF2B5EF4-FFF2-40B4-BE49-F238E27FC236}">
                  <a16:creationId xmlns:a16="http://schemas.microsoft.com/office/drawing/2014/main" id="{C3E028A0-1DED-CE81-EECC-774861BD4B04}"/>
                </a:ext>
              </a:extLst>
            </p:cNvPr>
            <p:cNvSpPr/>
            <p:nvPr/>
          </p:nvSpPr>
          <p:spPr>
            <a:xfrm>
              <a:off x="-1625495" y="2482451"/>
              <a:ext cx="12445797" cy="577215"/>
            </a:xfrm>
            <a:custGeom>
              <a:avLst/>
              <a:gdLst/>
              <a:ahLst/>
              <a:cxnLst/>
              <a:rect l="l" t="t" r="r" b="b"/>
              <a:pathLst>
                <a:path w="8215630" h="577214">
                  <a:moveTo>
                    <a:pt x="0" y="0"/>
                  </a:moveTo>
                  <a:lnTo>
                    <a:pt x="8215630" y="0"/>
                  </a:lnTo>
                  <a:lnTo>
                    <a:pt x="8215630" y="577075"/>
                  </a:lnTo>
                  <a:lnTo>
                    <a:pt x="0" y="577075"/>
                  </a:lnTo>
                  <a:lnTo>
                    <a:pt x="0" y="0"/>
                  </a:lnTo>
                  <a:close/>
                </a:path>
              </a:pathLst>
            </a:custGeom>
            <a:ln w="9525">
              <a:solidFill>
                <a:srgbClr val="000000"/>
              </a:solidFill>
            </a:ln>
          </p:spPr>
          <p:txBody>
            <a:bodyPr wrap="square" lIns="0" tIns="0" rIns="0" bIns="0" rtlCol="0"/>
            <a:lstStyle/>
            <a:p>
              <a:endParaRPr sz="1588"/>
            </a:p>
          </p:txBody>
        </p:sp>
      </p:grpSp>
      <p:sp>
        <p:nvSpPr>
          <p:cNvPr id="25" name="object 9">
            <a:extLst>
              <a:ext uri="{FF2B5EF4-FFF2-40B4-BE49-F238E27FC236}">
                <a16:creationId xmlns:a16="http://schemas.microsoft.com/office/drawing/2014/main" id="{60803AB5-0DD2-6EF1-D2E7-5FE53E7C3DEF}"/>
              </a:ext>
            </a:extLst>
          </p:cNvPr>
          <p:cNvSpPr txBox="1"/>
          <p:nvPr/>
        </p:nvSpPr>
        <p:spPr>
          <a:xfrm>
            <a:off x="2892705" y="4076645"/>
            <a:ext cx="6401920" cy="1206628"/>
          </a:xfrm>
          <a:prstGeom prst="rect">
            <a:avLst/>
          </a:prstGeom>
        </p:spPr>
        <p:txBody>
          <a:bodyPr vert="horz" wrap="square" lIns="0" tIns="34178" rIns="0" bIns="0" rtlCol="0">
            <a:spAutoFit/>
          </a:bodyPr>
          <a:lstStyle/>
          <a:p>
            <a:pPr marL="1681" algn="ctr">
              <a:spcBef>
                <a:spcPts val="269"/>
              </a:spcBef>
            </a:pPr>
            <a:r>
              <a:rPr sz="2400" i="1" dirty="0">
                <a:latin typeface="Times New Roman"/>
                <a:cs typeface="Times New Roman"/>
              </a:rPr>
              <a:t>Has</a:t>
            </a:r>
            <a:r>
              <a:rPr sz="2400" i="1" spc="-84" dirty="0">
                <a:latin typeface="Times New Roman"/>
                <a:cs typeface="Times New Roman"/>
              </a:rPr>
              <a:t> </a:t>
            </a:r>
            <a:r>
              <a:rPr sz="2400" i="1" dirty="0">
                <a:latin typeface="Times New Roman"/>
                <a:cs typeface="Times New Roman"/>
              </a:rPr>
              <a:t>succesfully</a:t>
            </a:r>
            <a:r>
              <a:rPr sz="2400" i="1" spc="-106" dirty="0">
                <a:latin typeface="Times New Roman"/>
                <a:cs typeface="Times New Roman"/>
              </a:rPr>
              <a:t> </a:t>
            </a:r>
            <a:r>
              <a:rPr sz="2400" i="1" dirty="0">
                <a:latin typeface="Times New Roman"/>
                <a:cs typeface="Times New Roman"/>
              </a:rPr>
              <a:t>completed</a:t>
            </a:r>
            <a:r>
              <a:rPr sz="2400" i="1" spc="-79" dirty="0">
                <a:latin typeface="Times New Roman"/>
                <a:cs typeface="Times New Roman"/>
              </a:rPr>
              <a:t> </a:t>
            </a:r>
            <a:r>
              <a:rPr sz="2400" i="1" spc="-22" dirty="0">
                <a:latin typeface="Times New Roman"/>
                <a:cs typeface="Times New Roman"/>
              </a:rPr>
              <a:t>the</a:t>
            </a:r>
            <a:endParaRPr lang="en-US" sz="2400" i="1" spc="-22" dirty="0">
              <a:latin typeface="Times New Roman"/>
              <a:cs typeface="Times New Roman"/>
            </a:endParaRPr>
          </a:p>
          <a:p>
            <a:pPr marL="1681" algn="ctr">
              <a:spcBef>
                <a:spcPts val="269"/>
              </a:spcBef>
            </a:pPr>
            <a:r>
              <a:rPr lang="en-US" sz="2400" b="1" i="1" spc="-22" dirty="0" err="1">
                <a:latin typeface="Times New Roman"/>
                <a:cs typeface="Times New Roman"/>
              </a:rPr>
              <a:t>D</a:t>
            </a:r>
            <a:r>
              <a:rPr sz="2400" b="1" i="1" dirty="0" err="1">
                <a:latin typeface="Times New Roman"/>
                <a:cs typeface="Times New Roman"/>
              </a:rPr>
              <a:t>oW</a:t>
            </a:r>
            <a:r>
              <a:rPr sz="2400" b="1" i="1" spc="-124" dirty="0">
                <a:latin typeface="Times New Roman"/>
                <a:cs typeface="Times New Roman"/>
              </a:rPr>
              <a:t> </a:t>
            </a:r>
            <a:r>
              <a:rPr sz="2400" b="1" i="1" spc="-9" dirty="0">
                <a:latin typeface="Times New Roman"/>
                <a:cs typeface="Times New Roman"/>
              </a:rPr>
              <a:t>D</a:t>
            </a:r>
            <a:r>
              <a:rPr lang="en-US" sz="2400" b="1" i="1" spc="-9" dirty="0">
                <a:latin typeface="Times New Roman"/>
                <a:cs typeface="Times New Roman"/>
              </a:rPr>
              <a:t>EMIL Certifier/Verifier Training  </a:t>
            </a:r>
            <a:endParaRPr sz="2400" dirty="0">
              <a:latin typeface="Times New Roman"/>
              <a:cs typeface="Times New Roman"/>
            </a:endParaRPr>
          </a:p>
          <a:p>
            <a:pPr algn="ctr">
              <a:spcBef>
                <a:spcPts val="190"/>
              </a:spcBef>
            </a:pPr>
            <a:r>
              <a:rPr sz="2400" dirty="0">
                <a:latin typeface="Times New Roman"/>
                <a:cs typeface="Times New Roman"/>
              </a:rPr>
              <a:t>And</a:t>
            </a:r>
            <a:r>
              <a:rPr sz="2400" spc="-75" dirty="0">
                <a:latin typeface="Times New Roman"/>
                <a:cs typeface="Times New Roman"/>
              </a:rPr>
              <a:t> </a:t>
            </a:r>
            <a:r>
              <a:rPr sz="2400" dirty="0">
                <a:latin typeface="Times New Roman"/>
                <a:cs typeface="Times New Roman"/>
              </a:rPr>
              <a:t>is</a:t>
            </a:r>
            <a:r>
              <a:rPr sz="2400" spc="-79" dirty="0">
                <a:latin typeface="Times New Roman"/>
                <a:cs typeface="Times New Roman"/>
              </a:rPr>
              <a:t> </a:t>
            </a:r>
            <a:r>
              <a:rPr sz="2400" dirty="0">
                <a:latin typeface="Times New Roman"/>
                <a:cs typeface="Times New Roman"/>
              </a:rPr>
              <a:t>here</a:t>
            </a:r>
            <a:r>
              <a:rPr sz="2400" spc="-84" dirty="0">
                <a:latin typeface="Times New Roman"/>
                <a:cs typeface="Times New Roman"/>
              </a:rPr>
              <a:t> </a:t>
            </a:r>
            <a:r>
              <a:rPr sz="2400" dirty="0">
                <a:latin typeface="Times New Roman"/>
                <a:cs typeface="Times New Roman"/>
              </a:rPr>
              <a:t>with</a:t>
            </a:r>
            <a:r>
              <a:rPr sz="2400" spc="-66" dirty="0">
                <a:latin typeface="Times New Roman"/>
                <a:cs typeface="Times New Roman"/>
              </a:rPr>
              <a:t> </a:t>
            </a:r>
            <a:r>
              <a:rPr sz="2400" dirty="0">
                <a:latin typeface="Times New Roman"/>
                <a:cs typeface="Times New Roman"/>
              </a:rPr>
              <a:t>awarded</a:t>
            </a:r>
            <a:r>
              <a:rPr sz="2400" spc="-62" dirty="0">
                <a:latin typeface="Times New Roman"/>
                <a:cs typeface="Times New Roman"/>
              </a:rPr>
              <a:t> </a:t>
            </a:r>
            <a:r>
              <a:rPr sz="2400" dirty="0">
                <a:latin typeface="Times New Roman"/>
                <a:cs typeface="Times New Roman"/>
              </a:rPr>
              <a:t>this</a:t>
            </a:r>
            <a:r>
              <a:rPr sz="2400" spc="-84" dirty="0">
                <a:latin typeface="Times New Roman"/>
                <a:cs typeface="Times New Roman"/>
              </a:rPr>
              <a:t> </a:t>
            </a:r>
            <a:r>
              <a:rPr sz="2400" dirty="0">
                <a:latin typeface="Times New Roman"/>
                <a:cs typeface="Times New Roman"/>
              </a:rPr>
              <a:t>certificate</a:t>
            </a:r>
            <a:r>
              <a:rPr sz="2400" spc="-57" dirty="0">
                <a:latin typeface="Times New Roman"/>
                <a:cs typeface="Times New Roman"/>
              </a:rPr>
              <a:t> </a:t>
            </a:r>
            <a:r>
              <a:rPr sz="2400" dirty="0">
                <a:latin typeface="Times New Roman"/>
                <a:cs typeface="Times New Roman"/>
              </a:rPr>
              <a:t>of</a:t>
            </a:r>
            <a:r>
              <a:rPr sz="2400" spc="-75" dirty="0">
                <a:latin typeface="Times New Roman"/>
                <a:cs typeface="Times New Roman"/>
              </a:rPr>
              <a:t> </a:t>
            </a:r>
            <a:r>
              <a:rPr sz="2400" spc="-9" dirty="0">
                <a:latin typeface="Times New Roman"/>
                <a:cs typeface="Times New Roman"/>
              </a:rPr>
              <a:t>trainin</a:t>
            </a:r>
            <a:r>
              <a:rPr lang="en-US" sz="2400" spc="-9" dirty="0">
                <a:latin typeface="Times New Roman"/>
                <a:cs typeface="Times New Roman"/>
              </a:rPr>
              <a:t>g</a:t>
            </a:r>
            <a:endParaRPr sz="2400" dirty="0">
              <a:latin typeface="Times New Roman"/>
              <a:cs typeface="Times New Roman"/>
            </a:endParaRPr>
          </a:p>
        </p:txBody>
      </p:sp>
      <p:sp>
        <p:nvSpPr>
          <p:cNvPr id="29" name="object 14">
            <a:extLst>
              <a:ext uri="{FF2B5EF4-FFF2-40B4-BE49-F238E27FC236}">
                <a16:creationId xmlns:a16="http://schemas.microsoft.com/office/drawing/2014/main" id="{AE05935D-9940-27C5-6C0C-877E74F3BC37}"/>
              </a:ext>
            </a:extLst>
          </p:cNvPr>
          <p:cNvSpPr txBox="1"/>
          <p:nvPr/>
        </p:nvSpPr>
        <p:spPr>
          <a:xfrm>
            <a:off x="447913" y="5848640"/>
            <a:ext cx="2642907" cy="618999"/>
          </a:xfrm>
          <a:prstGeom prst="rect">
            <a:avLst/>
          </a:prstGeom>
        </p:spPr>
        <p:txBody>
          <a:bodyPr vert="horz" wrap="square" lIns="0" tIns="22971" rIns="0" bIns="0" rtlCol="0">
            <a:spAutoFit/>
          </a:bodyPr>
          <a:lstStyle/>
          <a:p>
            <a:pPr algn="ctr">
              <a:spcBef>
                <a:spcPts val="180"/>
              </a:spcBef>
            </a:pPr>
            <a:r>
              <a:rPr sz="1235" dirty="0">
                <a:latin typeface="Calibri"/>
                <a:cs typeface="Calibri"/>
              </a:rPr>
              <a:t>JAMES</a:t>
            </a:r>
            <a:r>
              <a:rPr sz="1235" spc="40" dirty="0">
                <a:latin typeface="Calibri"/>
                <a:cs typeface="Calibri"/>
              </a:rPr>
              <a:t> </a:t>
            </a:r>
            <a:r>
              <a:rPr sz="1235" dirty="0">
                <a:latin typeface="Calibri"/>
                <a:cs typeface="Calibri"/>
              </a:rPr>
              <a:t>L.</a:t>
            </a:r>
            <a:r>
              <a:rPr sz="1235" spc="93" dirty="0">
                <a:latin typeface="Calibri"/>
                <a:cs typeface="Calibri"/>
              </a:rPr>
              <a:t> </a:t>
            </a:r>
            <a:r>
              <a:rPr sz="1235" spc="26" dirty="0">
                <a:latin typeface="Calibri"/>
                <a:cs typeface="Calibri"/>
              </a:rPr>
              <a:t>REED</a:t>
            </a:r>
            <a:endParaRPr lang="en-US" sz="1235" spc="26" dirty="0">
              <a:latin typeface="Calibri"/>
              <a:cs typeface="Calibri"/>
            </a:endParaRPr>
          </a:p>
          <a:p>
            <a:pPr algn="ctr">
              <a:spcBef>
                <a:spcPts val="180"/>
              </a:spcBef>
            </a:pPr>
            <a:r>
              <a:rPr sz="1235" dirty="0" err="1">
                <a:latin typeface="Calibri"/>
                <a:cs typeface="Calibri"/>
              </a:rPr>
              <a:t>DoW</a:t>
            </a:r>
            <a:r>
              <a:rPr sz="1235" spc="128" dirty="0">
                <a:latin typeface="Calibri"/>
                <a:cs typeface="Calibri"/>
              </a:rPr>
              <a:t> </a:t>
            </a:r>
            <a:r>
              <a:rPr sz="1235" dirty="0">
                <a:latin typeface="Calibri"/>
                <a:cs typeface="Calibri"/>
              </a:rPr>
              <a:t>Demilitarization</a:t>
            </a:r>
            <a:r>
              <a:rPr sz="1235" spc="115" dirty="0">
                <a:latin typeface="Calibri"/>
                <a:cs typeface="Calibri"/>
              </a:rPr>
              <a:t> </a:t>
            </a:r>
            <a:r>
              <a:rPr sz="1235" dirty="0">
                <a:latin typeface="Calibri"/>
                <a:cs typeface="Calibri"/>
              </a:rPr>
              <a:t>Program</a:t>
            </a:r>
            <a:r>
              <a:rPr sz="1235" spc="110" dirty="0">
                <a:latin typeface="Calibri"/>
                <a:cs typeface="Calibri"/>
              </a:rPr>
              <a:t> </a:t>
            </a:r>
            <a:r>
              <a:rPr sz="1235" spc="-9" dirty="0">
                <a:latin typeface="Calibri"/>
                <a:cs typeface="Calibri"/>
              </a:rPr>
              <a:t>Manager </a:t>
            </a:r>
            <a:r>
              <a:rPr sz="1235" dirty="0">
                <a:latin typeface="Calibri"/>
                <a:cs typeface="Calibri"/>
              </a:rPr>
              <a:t>HQ,</a:t>
            </a:r>
            <a:r>
              <a:rPr sz="1235" spc="124" dirty="0">
                <a:latin typeface="Calibri"/>
                <a:cs typeface="Calibri"/>
              </a:rPr>
              <a:t> </a:t>
            </a:r>
            <a:r>
              <a:rPr sz="1235" dirty="0">
                <a:latin typeface="Calibri"/>
                <a:cs typeface="Calibri"/>
              </a:rPr>
              <a:t>Defense</a:t>
            </a:r>
            <a:r>
              <a:rPr sz="1235" spc="84" dirty="0">
                <a:latin typeface="Calibri"/>
                <a:cs typeface="Calibri"/>
              </a:rPr>
              <a:t> </a:t>
            </a:r>
            <a:r>
              <a:rPr sz="1235" spc="40" dirty="0">
                <a:latin typeface="Calibri"/>
                <a:cs typeface="Calibri"/>
              </a:rPr>
              <a:t>Logis</a:t>
            </a:r>
            <a:r>
              <a:rPr lang="en-US" sz="1235" spc="40" dirty="0">
                <a:latin typeface="Calibri"/>
                <a:cs typeface="Calibri"/>
              </a:rPr>
              <a:t>t</a:t>
            </a:r>
            <a:r>
              <a:rPr sz="1235" spc="40" dirty="0">
                <a:latin typeface="Calibri"/>
                <a:cs typeface="Calibri"/>
              </a:rPr>
              <a:t>ics</a:t>
            </a:r>
            <a:r>
              <a:rPr sz="1235" spc="110" dirty="0">
                <a:latin typeface="Calibri"/>
                <a:cs typeface="Calibri"/>
              </a:rPr>
              <a:t> </a:t>
            </a:r>
            <a:r>
              <a:rPr sz="1235" spc="-9" dirty="0">
                <a:latin typeface="Calibri"/>
                <a:cs typeface="Calibri"/>
              </a:rPr>
              <a:t>Agency</a:t>
            </a:r>
            <a:endParaRPr sz="1235" dirty="0">
              <a:latin typeface="Calibri"/>
              <a:cs typeface="Calibri"/>
            </a:endParaRPr>
          </a:p>
        </p:txBody>
      </p:sp>
      <p:pic>
        <p:nvPicPr>
          <p:cNvPr id="30" name="Picture 29">
            <a:extLst>
              <a:ext uri="{FF2B5EF4-FFF2-40B4-BE49-F238E27FC236}">
                <a16:creationId xmlns:a16="http://schemas.microsoft.com/office/drawing/2014/main" id="{587A7F26-613E-F9DA-787C-7E3BF81B23E8}"/>
              </a:ext>
            </a:extLst>
          </p:cNvPr>
          <p:cNvPicPr>
            <a:picLocks noChangeAspect="1"/>
          </p:cNvPicPr>
          <p:nvPr/>
        </p:nvPicPr>
        <p:blipFill>
          <a:blip r:embed="rId5"/>
          <a:stretch>
            <a:fillRect/>
          </a:stretch>
        </p:blipFill>
        <p:spPr>
          <a:xfrm>
            <a:off x="1388333" y="5451380"/>
            <a:ext cx="762066" cy="249958"/>
          </a:xfrm>
          <a:prstGeom prst="rect">
            <a:avLst/>
          </a:prstGeom>
        </p:spPr>
      </p:pic>
      <p:sp>
        <p:nvSpPr>
          <p:cNvPr id="32" name="TextBox 31">
            <a:extLst>
              <a:ext uri="{FF2B5EF4-FFF2-40B4-BE49-F238E27FC236}">
                <a16:creationId xmlns:a16="http://schemas.microsoft.com/office/drawing/2014/main" id="{1E3ED46C-D7BE-10E8-3B9F-2BC29BF5908B}"/>
              </a:ext>
            </a:extLst>
          </p:cNvPr>
          <p:cNvSpPr txBox="1"/>
          <p:nvPr/>
        </p:nvSpPr>
        <p:spPr>
          <a:xfrm>
            <a:off x="8719127" y="5711071"/>
            <a:ext cx="2847562"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fld id="{60D65A14-E0AD-4482-8C3B-B70F30BAFFC5}" type="datetime2">
              <a:rPr lang="en-US" smtClean="0"/>
              <a:pPr/>
              <a:t>Wednesday, March 25, 2026</a:t>
            </a:fld>
            <a:endParaRPr lang="en-US" dirty="0"/>
          </a:p>
        </p:txBody>
      </p:sp>
      <p:sp>
        <p:nvSpPr>
          <p:cNvPr id="33" name="TextBox 32">
            <a:extLst>
              <a:ext uri="{FF2B5EF4-FFF2-40B4-BE49-F238E27FC236}">
                <a16:creationId xmlns:a16="http://schemas.microsoft.com/office/drawing/2014/main" id="{E5B2DA21-D2F3-2A6C-2763-ED1B410F96BA}"/>
              </a:ext>
            </a:extLst>
          </p:cNvPr>
          <p:cNvSpPr txBox="1"/>
          <p:nvPr/>
        </p:nvSpPr>
        <p:spPr>
          <a:xfrm>
            <a:off x="9771773" y="6169580"/>
            <a:ext cx="742270" cy="369332"/>
          </a:xfrm>
          <a:prstGeom prst="rect">
            <a:avLst/>
          </a:prstGeom>
          <a:noFill/>
        </p:spPr>
        <p:txBody>
          <a:bodyPr wrap="square" rtlCol="0">
            <a:spAutoFit/>
          </a:bodyPr>
          <a:lstStyle/>
          <a:p>
            <a:r>
              <a:rPr lang="en-US" dirty="0"/>
              <a:t>Date</a:t>
            </a:r>
          </a:p>
        </p:txBody>
      </p:sp>
      <p:sp>
        <p:nvSpPr>
          <p:cNvPr id="6" name="TextBox 5">
            <a:extLst>
              <a:ext uri="{FF2B5EF4-FFF2-40B4-BE49-F238E27FC236}">
                <a16:creationId xmlns:a16="http://schemas.microsoft.com/office/drawing/2014/main" id="{105DD9B3-BE31-6495-9190-410C39E26E32}"/>
              </a:ext>
            </a:extLst>
          </p:cNvPr>
          <p:cNvSpPr txBox="1"/>
          <p:nvPr/>
        </p:nvSpPr>
        <p:spPr>
          <a:xfrm>
            <a:off x="447913" y="2219996"/>
            <a:ext cx="11291505" cy="1162369"/>
          </a:xfrm>
          <a:prstGeom prst="rect">
            <a:avLst/>
          </a:prstGeom>
          <a:noFill/>
        </p:spPr>
        <p:txBody>
          <a:bodyPr wrap="square">
            <a:spAutoFit/>
          </a:bodyPr>
          <a:lstStyle/>
          <a:p>
            <a:pPr algn="ctr">
              <a:spcBef>
                <a:spcPts val="88"/>
              </a:spcBef>
            </a:pPr>
            <a:r>
              <a:rPr lang="en-US" sz="3600" b="1" dirty="0">
                <a:latin typeface="Times New Roman" panose="02020603050405020304" pitchFamily="18" charset="0"/>
                <a:cs typeface="Times New Roman" panose="02020603050405020304" pitchFamily="18" charset="0"/>
              </a:rPr>
              <a:t>The</a:t>
            </a:r>
            <a:r>
              <a:rPr lang="en-US" sz="3600" b="1" spc="-132"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DoW</a:t>
            </a:r>
            <a:r>
              <a:rPr lang="en-US" sz="3600" b="1" spc="-180" dirty="0">
                <a:latin typeface="Times New Roman" panose="02020603050405020304" pitchFamily="18" charset="0"/>
                <a:cs typeface="Times New Roman" panose="02020603050405020304" pitchFamily="18" charset="0"/>
              </a:rPr>
              <a:t> </a:t>
            </a:r>
            <a:r>
              <a:rPr lang="en-US" sz="3600" b="1" spc="-9" dirty="0">
                <a:latin typeface="Times New Roman" panose="02020603050405020304" pitchFamily="18" charset="0"/>
                <a:cs typeface="Times New Roman" panose="02020603050405020304" pitchFamily="18" charset="0"/>
              </a:rPr>
              <a:t>Demilitarization</a:t>
            </a:r>
            <a:r>
              <a:rPr lang="en-US" sz="3600" b="1" spc="-93" dirty="0">
                <a:latin typeface="Times New Roman" panose="02020603050405020304" pitchFamily="18" charset="0"/>
                <a:cs typeface="Times New Roman" panose="02020603050405020304" pitchFamily="18" charset="0"/>
              </a:rPr>
              <a:t> </a:t>
            </a:r>
            <a:r>
              <a:rPr lang="en-US" sz="3600" b="1" spc="-9" dirty="0">
                <a:latin typeface="Times New Roman" panose="02020603050405020304" pitchFamily="18" charset="0"/>
                <a:cs typeface="Times New Roman" panose="02020603050405020304" pitchFamily="18" charset="0"/>
              </a:rPr>
              <a:t>Program</a:t>
            </a:r>
            <a:r>
              <a:rPr lang="en-US" sz="3600" b="1" spc="-110" dirty="0">
                <a:latin typeface="Times New Roman" panose="02020603050405020304" pitchFamily="18" charset="0"/>
                <a:cs typeface="Times New Roman" panose="02020603050405020304" pitchFamily="18" charset="0"/>
              </a:rPr>
              <a:t> </a:t>
            </a:r>
            <a:r>
              <a:rPr lang="en-US" sz="3600" b="1" spc="-9" dirty="0">
                <a:latin typeface="Times New Roman" panose="02020603050405020304" pitchFamily="18" charset="0"/>
                <a:cs typeface="Times New Roman" panose="02020603050405020304" pitchFamily="18" charset="0"/>
              </a:rPr>
              <a:t>Manager</a:t>
            </a:r>
          </a:p>
          <a:p>
            <a:pPr marL="28576" algn="ctr">
              <a:spcBef>
                <a:spcPts val="128"/>
              </a:spcBef>
            </a:pPr>
            <a:r>
              <a:rPr lang="en-US" sz="2400" b="0" i="1" dirty="0">
                <a:latin typeface="Times New Roman" panose="02020603050405020304" pitchFamily="18" charset="0"/>
                <a:cs typeface="Times New Roman" panose="02020603050405020304" pitchFamily="18" charset="0"/>
              </a:rPr>
              <a:t>Certifies</a:t>
            </a:r>
            <a:r>
              <a:rPr lang="en-US" sz="2400" b="0" i="1" spc="-62" dirty="0">
                <a:latin typeface="Times New Roman" panose="02020603050405020304" pitchFamily="18" charset="0"/>
                <a:cs typeface="Times New Roman" panose="02020603050405020304" pitchFamily="18" charset="0"/>
              </a:rPr>
              <a:t> </a:t>
            </a:r>
            <a:r>
              <a:rPr lang="en-US" sz="2400" b="0" i="1" spc="-18" dirty="0">
                <a:latin typeface="Times New Roman" panose="02020603050405020304" pitchFamily="18" charset="0"/>
                <a:cs typeface="Times New Roman" panose="02020603050405020304" pitchFamily="18" charset="0"/>
              </a:rPr>
              <a:t>that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4042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9A594-A9AF-11AE-D640-102606CD35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2D8182-6255-3C97-5669-76EC141C9973}"/>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6180334-664A-8ACF-34E8-FBC23A0C35EF}"/>
              </a:ext>
            </a:extLst>
          </p:cNvPr>
          <p:cNvSpPr>
            <a:spLocks noGrp="1"/>
          </p:cNvSpPr>
          <p:nvPr>
            <p:ph type="dt" sz="half" idx="10"/>
          </p:nvPr>
        </p:nvSpPr>
        <p:spPr/>
        <p:txBody>
          <a:bodyPr/>
          <a:lstStyle/>
          <a:p>
            <a:fld id="{7C441C41-1278-4BE6-A9FE-E269D738E2B6}" type="datetimeFigureOut">
              <a:rPr lang="en-US" smtClean="0"/>
              <a:t>3/25/2026</a:t>
            </a:fld>
            <a:endParaRPr lang="en-US"/>
          </a:p>
        </p:txBody>
      </p:sp>
      <p:sp>
        <p:nvSpPr>
          <p:cNvPr id="5" name="Footer Placeholder 4">
            <a:extLst>
              <a:ext uri="{FF2B5EF4-FFF2-40B4-BE49-F238E27FC236}">
                <a16:creationId xmlns:a16="http://schemas.microsoft.com/office/drawing/2014/main" id="{23FC7064-2F75-32A2-D56B-85AAE88203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7D1399-4F2B-F115-CBE3-FFD9574ABA19}"/>
              </a:ext>
            </a:extLst>
          </p:cNvPr>
          <p:cNvSpPr>
            <a:spLocks noGrp="1"/>
          </p:cNvSpPr>
          <p:nvPr>
            <p:ph type="sldNum" sz="quarter" idx="12"/>
          </p:nvPr>
        </p:nvSpPr>
        <p:spPr/>
        <p:txBody>
          <a:bodyPr/>
          <a:lstStyle/>
          <a:p>
            <a:fld id="{73F20928-DB3F-440D-851B-F502FD1BE351}" type="slidenum">
              <a:rPr lang="en-US" smtClean="0"/>
              <a:t>‹#›</a:t>
            </a:fld>
            <a:endParaRPr lang="en-US"/>
          </a:p>
        </p:txBody>
      </p:sp>
      <p:sp>
        <p:nvSpPr>
          <p:cNvPr id="7" name="TextBox 6">
            <a:extLst>
              <a:ext uri="{FF2B5EF4-FFF2-40B4-BE49-F238E27FC236}">
                <a16:creationId xmlns:a16="http://schemas.microsoft.com/office/drawing/2014/main" id="{4C7BBE7D-59B6-5345-0B04-0BA3108AF4B0}"/>
              </a:ext>
            </a:extLst>
          </p:cNvPr>
          <p:cNvSpPr txBox="1"/>
          <p:nvPr userDrawn="1"/>
        </p:nvSpPr>
        <p:spPr>
          <a:xfrm>
            <a:off x="820615" y="136525"/>
            <a:ext cx="7789985" cy="646331"/>
          </a:xfrm>
          <a:prstGeom prst="rect">
            <a:avLst/>
          </a:prstGeom>
          <a:noFill/>
        </p:spPr>
        <p:txBody>
          <a:bodyPr wrap="square" rtlCol="0">
            <a:spAutoFit/>
          </a:bodyPr>
          <a:lstStyle/>
          <a:p>
            <a:r>
              <a:rPr lang="en-US" dirty="0">
                <a:solidFill>
                  <a:schemeClr val="bg1"/>
                </a:solidFill>
              </a:rPr>
              <a:t>Defense Demilitarization Program Course (DDPC) – Refresher</a:t>
            </a:r>
          </a:p>
          <a:p>
            <a:r>
              <a:rPr lang="en-US" dirty="0">
                <a:solidFill>
                  <a:schemeClr val="bg1"/>
                </a:solidFill>
              </a:rPr>
              <a:t> </a:t>
            </a:r>
          </a:p>
        </p:txBody>
      </p:sp>
      <p:pic>
        <p:nvPicPr>
          <p:cNvPr id="8" name="Picture 7" descr="A picture containing text, screenshot, display&#10;&#10;AI-generated content may be incorrect.">
            <a:extLst>
              <a:ext uri="{FF2B5EF4-FFF2-40B4-BE49-F238E27FC236}">
                <a16:creationId xmlns:a16="http://schemas.microsoft.com/office/drawing/2014/main" id="{DB483B58-C67C-D591-9BD1-347B983AE9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287"/>
            <a:ext cx="12192000" cy="1333500"/>
          </a:xfrm>
          <a:prstGeom prst="rect">
            <a:avLst/>
          </a:prstGeom>
        </p:spPr>
      </p:pic>
      <p:sp>
        <p:nvSpPr>
          <p:cNvPr id="9" name="TextBox 8">
            <a:extLst>
              <a:ext uri="{FF2B5EF4-FFF2-40B4-BE49-F238E27FC236}">
                <a16:creationId xmlns:a16="http://schemas.microsoft.com/office/drawing/2014/main" id="{45A6E3D8-FA5B-FE77-C405-DBA1952B5C8D}"/>
              </a:ext>
            </a:extLst>
          </p:cNvPr>
          <p:cNvSpPr txBox="1"/>
          <p:nvPr userDrawn="1"/>
        </p:nvSpPr>
        <p:spPr>
          <a:xfrm>
            <a:off x="1063869" y="103404"/>
            <a:ext cx="7789985" cy="646331"/>
          </a:xfrm>
          <a:prstGeom prst="rect">
            <a:avLst/>
          </a:prstGeom>
          <a:noFill/>
        </p:spPr>
        <p:txBody>
          <a:bodyPr wrap="square" rtlCol="0">
            <a:spAutoFit/>
          </a:bodyPr>
          <a:lstStyle/>
          <a:p>
            <a:r>
              <a:rPr lang="en-US" dirty="0" err="1">
                <a:solidFill>
                  <a:schemeClr val="bg1"/>
                </a:solidFill>
              </a:rPr>
              <a:t>DoW</a:t>
            </a:r>
            <a:r>
              <a:rPr lang="en-US" dirty="0">
                <a:solidFill>
                  <a:schemeClr val="bg1"/>
                </a:solidFill>
              </a:rPr>
              <a:t> DEMIL Awareness Training  (DEMIL Training 101)</a:t>
            </a:r>
          </a:p>
          <a:p>
            <a:r>
              <a:rPr lang="en-US" dirty="0">
                <a:solidFill>
                  <a:schemeClr val="bg1"/>
                </a:solidFill>
              </a:rPr>
              <a:t> </a:t>
            </a:r>
          </a:p>
        </p:txBody>
      </p:sp>
      <p:pic>
        <p:nvPicPr>
          <p:cNvPr id="10" name="Picture 9" descr="Logo&#10;&#10;AI-generated content may be incorrect.">
            <a:extLst>
              <a:ext uri="{FF2B5EF4-FFF2-40B4-BE49-F238E27FC236}">
                <a16:creationId xmlns:a16="http://schemas.microsoft.com/office/drawing/2014/main" id="{307A9ECE-2C7E-BBC7-7E3A-D2AC743BF4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9809" y="52822"/>
            <a:ext cx="826856" cy="696913"/>
          </a:xfrm>
          <a:prstGeom prst="rect">
            <a:avLst/>
          </a:prstGeom>
        </p:spPr>
      </p:pic>
    </p:spTree>
    <p:extLst>
      <p:ext uri="{BB962C8B-B14F-4D97-AF65-F5344CB8AC3E}">
        <p14:creationId xmlns:p14="http://schemas.microsoft.com/office/powerpoint/2010/main" val="1309761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19B33-59C4-D0FD-27AA-F68284ED26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FA5A35-281C-E7F3-5050-D37BC693820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9EEA65-2827-66B7-A1E4-E2903033ECD4}"/>
              </a:ext>
            </a:extLst>
          </p:cNvPr>
          <p:cNvSpPr>
            <a:spLocks noGrp="1"/>
          </p:cNvSpPr>
          <p:nvPr>
            <p:ph type="dt" sz="half" idx="10"/>
          </p:nvPr>
        </p:nvSpPr>
        <p:spPr/>
        <p:txBody>
          <a:bodyPr/>
          <a:lstStyle/>
          <a:p>
            <a:fld id="{7C441C41-1278-4BE6-A9FE-E269D738E2B6}" type="datetimeFigureOut">
              <a:rPr lang="en-US" smtClean="0"/>
              <a:t>3/25/2026</a:t>
            </a:fld>
            <a:endParaRPr lang="en-US"/>
          </a:p>
        </p:txBody>
      </p:sp>
      <p:sp>
        <p:nvSpPr>
          <p:cNvPr id="5" name="Footer Placeholder 4">
            <a:extLst>
              <a:ext uri="{FF2B5EF4-FFF2-40B4-BE49-F238E27FC236}">
                <a16:creationId xmlns:a16="http://schemas.microsoft.com/office/drawing/2014/main" id="{CF4FB63A-F799-C148-746D-FF00DD5A15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A8B677-BA4E-AFF6-0A68-CD05DF90E0B1}"/>
              </a:ext>
            </a:extLst>
          </p:cNvPr>
          <p:cNvSpPr>
            <a:spLocks noGrp="1"/>
          </p:cNvSpPr>
          <p:nvPr>
            <p:ph type="sldNum" sz="quarter" idx="12"/>
          </p:nvPr>
        </p:nvSpPr>
        <p:spPr/>
        <p:txBody>
          <a:bodyPr/>
          <a:lstStyle/>
          <a:p>
            <a:fld id="{73F20928-DB3F-440D-851B-F502FD1BE351}" type="slidenum">
              <a:rPr lang="en-US" smtClean="0"/>
              <a:t>‹#›</a:t>
            </a:fld>
            <a:endParaRPr lang="en-US"/>
          </a:p>
        </p:txBody>
      </p:sp>
      <p:pic>
        <p:nvPicPr>
          <p:cNvPr id="7" name="Picture 6" descr="A picture containing text, screenshot, display&#10;&#10;AI-generated content may be incorrect.">
            <a:extLst>
              <a:ext uri="{FF2B5EF4-FFF2-40B4-BE49-F238E27FC236}">
                <a16:creationId xmlns:a16="http://schemas.microsoft.com/office/drawing/2014/main" id="{4EAFC50D-4C59-5792-A9F5-C03C8E4C8E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287"/>
            <a:ext cx="12192000" cy="1333500"/>
          </a:xfrm>
          <a:prstGeom prst="rect">
            <a:avLst/>
          </a:prstGeom>
        </p:spPr>
      </p:pic>
      <p:sp>
        <p:nvSpPr>
          <p:cNvPr id="10" name="TextBox 9">
            <a:extLst>
              <a:ext uri="{FF2B5EF4-FFF2-40B4-BE49-F238E27FC236}">
                <a16:creationId xmlns:a16="http://schemas.microsoft.com/office/drawing/2014/main" id="{0277E297-CCF0-B89B-C4E2-7F2814F92D2C}"/>
              </a:ext>
            </a:extLst>
          </p:cNvPr>
          <p:cNvSpPr txBox="1"/>
          <p:nvPr userDrawn="1"/>
        </p:nvSpPr>
        <p:spPr>
          <a:xfrm>
            <a:off x="1086440" y="136525"/>
            <a:ext cx="6094428" cy="369332"/>
          </a:xfrm>
          <a:prstGeom prst="rect">
            <a:avLst/>
          </a:prstGeom>
          <a:noFill/>
        </p:spPr>
        <p:txBody>
          <a:bodyPr wrap="square">
            <a:spAutoFit/>
          </a:bodyPr>
          <a:lstStyle/>
          <a:p>
            <a:r>
              <a:rPr lang="en-US" dirty="0" err="1">
                <a:solidFill>
                  <a:schemeClr val="bg1"/>
                </a:solidFill>
              </a:rPr>
              <a:t>DoW</a:t>
            </a:r>
            <a:r>
              <a:rPr lang="en-US" dirty="0">
                <a:solidFill>
                  <a:schemeClr val="bg1"/>
                </a:solidFill>
              </a:rPr>
              <a:t> DEMIL Awareness Training  (DEMIL Training 101)</a:t>
            </a:r>
          </a:p>
        </p:txBody>
      </p:sp>
      <p:pic>
        <p:nvPicPr>
          <p:cNvPr id="8" name="Picture 7" descr="Logo&#10;&#10;AI-generated content may be incorrect.">
            <a:extLst>
              <a:ext uri="{FF2B5EF4-FFF2-40B4-BE49-F238E27FC236}">
                <a16:creationId xmlns:a16="http://schemas.microsoft.com/office/drawing/2014/main" id="{F14970AE-4BAA-D860-F77F-3B4D99719A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9792" y="51899"/>
            <a:ext cx="826856" cy="696913"/>
          </a:xfrm>
          <a:prstGeom prst="rect">
            <a:avLst/>
          </a:prstGeom>
        </p:spPr>
      </p:pic>
    </p:spTree>
    <p:extLst>
      <p:ext uri="{BB962C8B-B14F-4D97-AF65-F5344CB8AC3E}">
        <p14:creationId xmlns:p14="http://schemas.microsoft.com/office/powerpoint/2010/main" val="1786102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42226-8B34-8B05-5B54-162FAF19D0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E7A42C-3EDE-65C5-EAED-B481EA4D67B8}"/>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1DECF57-B201-820F-B98D-7B9F5FCBB8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0F5533-AE7A-8300-0792-22C5D0EAE50F}"/>
              </a:ext>
            </a:extLst>
          </p:cNvPr>
          <p:cNvSpPr>
            <a:spLocks noGrp="1"/>
          </p:cNvSpPr>
          <p:nvPr>
            <p:ph type="dt" sz="half" idx="10"/>
          </p:nvPr>
        </p:nvSpPr>
        <p:spPr/>
        <p:txBody>
          <a:bodyPr/>
          <a:lstStyle/>
          <a:p>
            <a:fld id="{7C441C41-1278-4BE6-A9FE-E269D738E2B6}" type="datetimeFigureOut">
              <a:rPr lang="en-US" smtClean="0"/>
              <a:t>3/25/2026</a:t>
            </a:fld>
            <a:endParaRPr lang="en-US"/>
          </a:p>
        </p:txBody>
      </p:sp>
      <p:sp>
        <p:nvSpPr>
          <p:cNvPr id="6" name="Footer Placeholder 5">
            <a:extLst>
              <a:ext uri="{FF2B5EF4-FFF2-40B4-BE49-F238E27FC236}">
                <a16:creationId xmlns:a16="http://schemas.microsoft.com/office/drawing/2014/main" id="{284A1B33-D40B-AF44-9C92-E87D906AD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613658-9720-C584-ADEE-73553FEBD77A}"/>
              </a:ext>
            </a:extLst>
          </p:cNvPr>
          <p:cNvSpPr>
            <a:spLocks noGrp="1"/>
          </p:cNvSpPr>
          <p:nvPr>
            <p:ph type="sldNum" sz="quarter" idx="12"/>
          </p:nvPr>
        </p:nvSpPr>
        <p:spPr/>
        <p:txBody>
          <a:bodyPr/>
          <a:lstStyle/>
          <a:p>
            <a:fld id="{73F20928-DB3F-440D-851B-F502FD1BE351}" type="slidenum">
              <a:rPr lang="en-US" smtClean="0"/>
              <a:t>‹#›</a:t>
            </a:fld>
            <a:endParaRPr lang="en-US"/>
          </a:p>
        </p:txBody>
      </p:sp>
      <p:pic>
        <p:nvPicPr>
          <p:cNvPr id="8" name="Picture 7" descr="A picture containing text, screenshot, display&#10;&#10;AI-generated content may be incorrect.">
            <a:extLst>
              <a:ext uri="{FF2B5EF4-FFF2-40B4-BE49-F238E27FC236}">
                <a16:creationId xmlns:a16="http://schemas.microsoft.com/office/drawing/2014/main" id="{9CEE46C3-0354-2766-3D47-76A0FAF9DC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287"/>
            <a:ext cx="12192000" cy="1333500"/>
          </a:xfrm>
          <a:prstGeom prst="rect">
            <a:avLst/>
          </a:prstGeom>
        </p:spPr>
      </p:pic>
      <p:sp>
        <p:nvSpPr>
          <p:cNvPr id="11" name="TextBox 10">
            <a:extLst>
              <a:ext uri="{FF2B5EF4-FFF2-40B4-BE49-F238E27FC236}">
                <a16:creationId xmlns:a16="http://schemas.microsoft.com/office/drawing/2014/main" id="{A96D0FCF-14B5-2A17-2551-F69741FF156B}"/>
              </a:ext>
            </a:extLst>
          </p:cNvPr>
          <p:cNvSpPr txBox="1"/>
          <p:nvPr userDrawn="1"/>
        </p:nvSpPr>
        <p:spPr>
          <a:xfrm>
            <a:off x="1114721" y="136525"/>
            <a:ext cx="6094428" cy="369332"/>
          </a:xfrm>
          <a:prstGeom prst="rect">
            <a:avLst/>
          </a:prstGeom>
          <a:noFill/>
        </p:spPr>
        <p:txBody>
          <a:bodyPr wrap="square">
            <a:spAutoFit/>
          </a:bodyPr>
          <a:lstStyle/>
          <a:p>
            <a:r>
              <a:rPr lang="en-US" dirty="0" err="1">
                <a:solidFill>
                  <a:schemeClr val="bg1"/>
                </a:solidFill>
              </a:rPr>
              <a:t>DoW</a:t>
            </a:r>
            <a:r>
              <a:rPr lang="en-US" dirty="0">
                <a:solidFill>
                  <a:schemeClr val="bg1"/>
                </a:solidFill>
              </a:rPr>
              <a:t> DEMIL Awareness Training  (DEMIL Training 101)</a:t>
            </a:r>
          </a:p>
        </p:txBody>
      </p:sp>
      <p:pic>
        <p:nvPicPr>
          <p:cNvPr id="9" name="Picture 8" descr="Logo&#10;&#10;AI-generated content may be incorrect.">
            <a:extLst>
              <a:ext uri="{FF2B5EF4-FFF2-40B4-BE49-F238E27FC236}">
                <a16:creationId xmlns:a16="http://schemas.microsoft.com/office/drawing/2014/main" id="{1DCCFDEB-CE8D-0856-DF8D-30467AF858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4179" y="52822"/>
            <a:ext cx="826856" cy="696913"/>
          </a:xfrm>
          <a:prstGeom prst="rect">
            <a:avLst/>
          </a:prstGeom>
        </p:spPr>
      </p:pic>
    </p:spTree>
    <p:extLst>
      <p:ext uri="{BB962C8B-B14F-4D97-AF65-F5344CB8AC3E}">
        <p14:creationId xmlns:p14="http://schemas.microsoft.com/office/powerpoint/2010/main" val="2405311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93782-7504-054A-1EE0-37E8CFE1D0A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AA4689-180C-AEBE-067F-234FDBF468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A86A93-5A3F-BFD3-2B46-AED3044AE907}"/>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6ED2DFE-4555-FE49-277E-A61DA082F0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BC2F1D-E91C-9EF2-8845-810DEDBEC3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3D8249-695C-A866-9811-5D26A7504003}"/>
              </a:ext>
            </a:extLst>
          </p:cNvPr>
          <p:cNvSpPr>
            <a:spLocks noGrp="1"/>
          </p:cNvSpPr>
          <p:nvPr>
            <p:ph type="dt" sz="half" idx="10"/>
          </p:nvPr>
        </p:nvSpPr>
        <p:spPr/>
        <p:txBody>
          <a:bodyPr/>
          <a:lstStyle/>
          <a:p>
            <a:fld id="{7C441C41-1278-4BE6-A9FE-E269D738E2B6}" type="datetimeFigureOut">
              <a:rPr lang="en-US" smtClean="0"/>
              <a:t>3/25/2026</a:t>
            </a:fld>
            <a:endParaRPr lang="en-US"/>
          </a:p>
        </p:txBody>
      </p:sp>
      <p:sp>
        <p:nvSpPr>
          <p:cNvPr id="8" name="Footer Placeholder 7">
            <a:extLst>
              <a:ext uri="{FF2B5EF4-FFF2-40B4-BE49-F238E27FC236}">
                <a16:creationId xmlns:a16="http://schemas.microsoft.com/office/drawing/2014/main" id="{51BB6F07-C8FA-E3A8-BA26-A32FC21E33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6EB56E-D287-6353-B14A-46246EA216F9}"/>
              </a:ext>
            </a:extLst>
          </p:cNvPr>
          <p:cNvSpPr>
            <a:spLocks noGrp="1"/>
          </p:cNvSpPr>
          <p:nvPr>
            <p:ph type="sldNum" sz="quarter" idx="12"/>
          </p:nvPr>
        </p:nvSpPr>
        <p:spPr/>
        <p:txBody>
          <a:bodyPr/>
          <a:lstStyle/>
          <a:p>
            <a:fld id="{73F20928-DB3F-440D-851B-F502FD1BE351}" type="slidenum">
              <a:rPr lang="en-US" smtClean="0"/>
              <a:t>‹#›</a:t>
            </a:fld>
            <a:endParaRPr lang="en-US"/>
          </a:p>
        </p:txBody>
      </p:sp>
      <p:pic>
        <p:nvPicPr>
          <p:cNvPr id="10" name="Picture 9" descr="A picture containing text, screenshot, display&#10;&#10;AI-generated content may be incorrect.">
            <a:extLst>
              <a:ext uri="{FF2B5EF4-FFF2-40B4-BE49-F238E27FC236}">
                <a16:creationId xmlns:a16="http://schemas.microsoft.com/office/drawing/2014/main" id="{A1619320-7BCD-0269-5485-B67A1EF841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287"/>
            <a:ext cx="12192000" cy="1333500"/>
          </a:xfrm>
          <a:prstGeom prst="rect">
            <a:avLst/>
          </a:prstGeom>
        </p:spPr>
      </p:pic>
      <p:sp>
        <p:nvSpPr>
          <p:cNvPr id="13" name="TextBox 12">
            <a:extLst>
              <a:ext uri="{FF2B5EF4-FFF2-40B4-BE49-F238E27FC236}">
                <a16:creationId xmlns:a16="http://schemas.microsoft.com/office/drawing/2014/main" id="{0E2182F5-6538-56D4-2BE9-1A56B594E31A}"/>
              </a:ext>
            </a:extLst>
          </p:cNvPr>
          <p:cNvSpPr txBox="1"/>
          <p:nvPr userDrawn="1"/>
        </p:nvSpPr>
        <p:spPr>
          <a:xfrm>
            <a:off x="1095866" y="97116"/>
            <a:ext cx="6094428" cy="369332"/>
          </a:xfrm>
          <a:prstGeom prst="rect">
            <a:avLst/>
          </a:prstGeom>
          <a:noFill/>
        </p:spPr>
        <p:txBody>
          <a:bodyPr wrap="square">
            <a:spAutoFit/>
          </a:bodyPr>
          <a:lstStyle/>
          <a:p>
            <a:r>
              <a:rPr lang="en-US" dirty="0" err="1">
                <a:solidFill>
                  <a:schemeClr val="bg1"/>
                </a:solidFill>
              </a:rPr>
              <a:t>DoW</a:t>
            </a:r>
            <a:r>
              <a:rPr lang="en-US" dirty="0">
                <a:solidFill>
                  <a:schemeClr val="bg1"/>
                </a:solidFill>
              </a:rPr>
              <a:t> DEMIL Awareness Training  (DEMIL Training 101)</a:t>
            </a:r>
          </a:p>
        </p:txBody>
      </p:sp>
      <p:pic>
        <p:nvPicPr>
          <p:cNvPr id="11" name="Picture 10" descr="Logo&#10;&#10;AI-generated content may be incorrect.">
            <a:extLst>
              <a:ext uri="{FF2B5EF4-FFF2-40B4-BE49-F238E27FC236}">
                <a16:creationId xmlns:a16="http://schemas.microsoft.com/office/drawing/2014/main" id="{7B0A77B7-035B-E028-C0FA-2525AEFCBD9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4179" y="52822"/>
            <a:ext cx="826856" cy="696913"/>
          </a:xfrm>
          <a:prstGeom prst="rect">
            <a:avLst/>
          </a:prstGeom>
        </p:spPr>
      </p:pic>
    </p:spTree>
    <p:extLst>
      <p:ext uri="{BB962C8B-B14F-4D97-AF65-F5344CB8AC3E}">
        <p14:creationId xmlns:p14="http://schemas.microsoft.com/office/powerpoint/2010/main" val="1736737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26978-975F-3D6C-B269-80FBB87571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BF51EF-2E5F-41F6-14EB-906D5FE80E1A}"/>
              </a:ext>
            </a:extLst>
          </p:cNvPr>
          <p:cNvSpPr>
            <a:spLocks noGrp="1"/>
          </p:cNvSpPr>
          <p:nvPr>
            <p:ph type="dt" sz="half" idx="10"/>
          </p:nvPr>
        </p:nvSpPr>
        <p:spPr/>
        <p:txBody>
          <a:bodyPr/>
          <a:lstStyle/>
          <a:p>
            <a:fld id="{7C441C41-1278-4BE6-A9FE-E269D738E2B6}" type="datetimeFigureOut">
              <a:rPr lang="en-US" smtClean="0"/>
              <a:t>3/25/2026</a:t>
            </a:fld>
            <a:endParaRPr lang="en-US"/>
          </a:p>
        </p:txBody>
      </p:sp>
      <p:sp>
        <p:nvSpPr>
          <p:cNvPr id="4" name="Footer Placeholder 3">
            <a:extLst>
              <a:ext uri="{FF2B5EF4-FFF2-40B4-BE49-F238E27FC236}">
                <a16:creationId xmlns:a16="http://schemas.microsoft.com/office/drawing/2014/main" id="{ABC5F94F-3D86-8645-0A66-D2D103AAAD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EDA4F3-C465-B80F-BC10-888465C01AC4}"/>
              </a:ext>
            </a:extLst>
          </p:cNvPr>
          <p:cNvSpPr>
            <a:spLocks noGrp="1"/>
          </p:cNvSpPr>
          <p:nvPr>
            <p:ph type="sldNum" sz="quarter" idx="12"/>
          </p:nvPr>
        </p:nvSpPr>
        <p:spPr/>
        <p:txBody>
          <a:bodyPr/>
          <a:lstStyle/>
          <a:p>
            <a:fld id="{73F20928-DB3F-440D-851B-F502FD1BE351}" type="slidenum">
              <a:rPr lang="en-US" smtClean="0"/>
              <a:t>‹#›</a:t>
            </a:fld>
            <a:endParaRPr lang="en-US"/>
          </a:p>
        </p:txBody>
      </p:sp>
      <p:pic>
        <p:nvPicPr>
          <p:cNvPr id="6" name="Picture 5" descr="A picture containing text, screenshot, display&#10;&#10;AI-generated content may be incorrect.">
            <a:extLst>
              <a:ext uri="{FF2B5EF4-FFF2-40B4-BE49-F238E27FC236}">
                <a16:creationId xmlns:a16="http://schemas.microsoft.com/office/drawing/2014/main" id="{6FA2D794-A840-D8FB-3C70-874C0750F8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287"/>
            <a:ext cx="12192000" cy="1333500"/>
          </a:xfrm>
          <a:prstGeom prst="rect">
            <a:avLst/>
          </a:prstGeom>
        </p:spPr>
      </p:pic>
      <p:sp>
        <p:nvSpPr>
          <p:cNvPr id="9" name="TextBox 8">
            <a:extLst>
              <a:ext uri="{FF2B5EF4-FFF2-40B4-BE49-F238E27FC236}">
                <a16:creationId xmlns:a16="http://schemas.microsoft.com/office/drawing/2014/main" id="{1D5608AE-A203-9990-B154-3DA7BD92F9B5}"/>
              </a:ext>
            </a:extLst>
          </p:cNvPr>
          <p:cNvSpPr txBox="1"/>
          <p:nvPr userDrawn="1"/>
        </p:nvSpPr>
        <p:spPr>
          <a:xfrm>
            <a:off x="1161854" y="136525"/>
            <a:ext cx="6094428" cy="369332"/>
          </a:xfrm>
          <a:prstGeom prst="rect">
            <a:avLst/>
          </a:prstGeom>
          <a:noFill/>
        </p:spPr>
        <p:txBody>
          <a:bodyPr wrap="square">
            <a:spAutoFit/>
          </a:bodyPr>
          <a:lstStyle/>
          <a:p>
            <a:r>
              <a:rPr lang="en-US" dirty="0" err="1">
                <a:solidFill>
                  <a:schemeClr val="bg1"/>
                </a:solidFill>
              </a:rPr>
              <a:t>DoW</a:t>
            </a:r>
            <a:r>
              <a:rPr lang="en-US" dirty="0">
                <a:solidFill>
                  <a:schemeClr val="bg1"/>
                </a:solidFill>
              </a:rPr>
              <a:t> DEMIL Awareness Training  (DEMIL Training 101)</a:t>
            </a:r>
          </a:p>
        </p:txBody>
      </p:sp>
      <p:pic>
        <p:nvPicPr>
          <p:cNvPr id="7" name="Picture 6" descr="Logo&#10;&#10;AI-generated content may be incorrect.">
            <a:extLst>
              <a:ext uri="{FF2B5EF4-FFF2-40B4-BE49-F238E27FC236}">
                <a16:creationId xmlns:a16="http://schemas.microsoft.com/office/drawing/2014/main" id="{D0BA9091-EAC3-3187-9CBA-282D8397FE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4179" y="52822"/>
            <a:ext cx="826856" cy="696913"/>
          </a:xfrm>
          <a:prstGeom prst="rect">
            <a:avLst/>
          </a:prstGeom>
        </p:spPr>
      </p:pic>
    </p:spTree>
    <p:extLst>
      <p:ext uri="{BB962C8B-B14F-4D97-AF65-F5344CB8AC3E}">
        <p14:creationId xmlns:p14="http://schemas.microsoft.com/office/powerpoint/2010/main" val="14395002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DA25EA-895E-EF7A-0591-A7155A7AF9BE}"/>
              </a:ext>
            </a:extLst>
          </p:cNvPr>
          <p:cNvSpPr>
            <a:spLocks noGrp="1"/>
          </p:cNvSpPr>
          <p:nvPr>
            <p:ph type="dt" sz="half" idx="10"/>
          </p:nvPr>
        </p:nvSpPr>
        <p:spPr/>
        <p:txBody>
          <a:bodyPr/>
          <a:lstStyle/>
          <a:p>
            <a:fld id="{7C441C41-1278-4BE6-A9FE-E269D738E2B6}" type="datetimeFigureOut">
              <a:rPr lang="en-US" smtClean="0"/>
              <a:t>3/25/2026</a:t>
            </a:fld>
            <a:endParaRPr lang="en-US"/>
          </a:p>
        </p:txBody>
      </p:sp>
      <p:sp>
        <p:nvSpPr>
          <p:cNvPr id="3" name="Footer Placeholder 2">
            <a:extLst>
              <a:ext uri="{FF2B5EF4-FFF2-40B4-BE49-F238E27FC236}">
                <a16:creationId xmlns:a16="http://schemas.microsoft.com/office/drawing/2014/main" id="{0C4C05FC-6051-7EEC-855D-B94684E11D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2F5E82-91DB-C44A-3CB0-44C0A0FBB496}"/>
              </a:ext>
            </a:extLst>
          </p:cNvPr>
          <p:cNvSpPr>
            <a:spLocks noGrp="1"/>
          </p:cNvSpPr>
          <p:nvPr>
            <p:ph type="sldNum" sz="quarter" idx="12"/>
          </p:nvPr>
        </p:nvSpPr>
        <p:spPr/>
        <p:txBody>
          <a:bodyPr/>
          <a:lstStyle/>
          <a:p>
            <a:fld id="{73F20928-DB3F-440D-851B-F502FD1BE351}" type="slidenum">
              <a:rPr lang="en-US" smtClean="0"/>
              <a:t>‹#›</a:t>
            </a:fld>
            <a:endParaRPr lang="en-US"/>
          </a:p>
        </p:txBody>
      </p:sp>
    </p:spTree>
    <p:extLst>
      <p:ext uri="{BB962C8B-B14F-4D97-AF65-F5344CB8AC3E}">
        <p14:creationId xmlns:p14="http://schemas.microsoft.com/office/powerpoint/2010/main" val="644545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0F4E6-06FF-6E44-1B1D-363E647D42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88F43B-FACD-E2B4-9978-FBC2EC21EF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C02065-32D9-40A4-A12F-F4F9A89F0E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2FBC63-CC88-150D-12B2-0C4B168636A9}"/>
              </a:ext>
            </a:extLst>
          </p:cNvPr>
          <p:cNvSpPr>
            <a:spLocks noGrp="1"/>
          </p:cNvSpPr>
          <p:nvPr>
            <p:ph type="dt" sz="half" idx="10"/>
          </p:nvPr>
        </p:nvSpPr>
        <p:spPr/>
        <p:txBody>
          <a:bodyPr/>
          <a:lstStyle/>
          <a:p>
            <a:fld id="{7C441C41-1278-4BE6-A9FE-E269D738E2B6}" type="datetimeFigureOut">
              <a:rPr lang="en-US" smtClean="0"/>
              <a:t>3/25/2026</a:t>
            </a:fld>
            <a:endParaRPr lang="en-US"/>
          </a:p>
        </p:txBody>
      </p:sp>
      <p:sp>
        <p:nvSpPr>
          <p:cNvPr id="6" name="Footer Placeholder 5">
            <a:extLst>
              <a:ext uri="{FF2B5EF4-FFF2-40B4-BE49-F238E27FC236}">
                <a16:creationId xmlns:a16="http://schemas.microsoft.com/office/drawing/2014/main" id="{54D3879E-FE8C-ED2B-77E9-47131FAD64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F55421-4437-75EE-3708-AA950D424D3F}"/>
              </a:ext>
            </a:extLst>
          </p:cNvPr>
          <p:cNvSpPr>
            <a:spLocks noGrp="1"/>
          </p:cNvSpPr>
          <p:nvPr>
            <p:ph type="sldNum" sz="quarter" idx="12"/>
          </p:nvPr>
        </p:nvSpPr>
        <p:spPr/>
        <p:txBody>
          <a:bodyPr/>
          <a:lstStyle/>
          <a:p>
            <a:fld id="{73F20928-DB3F-440D-851B-F502FD1BE351}" type="slidenum">
              <a:rPr lang="en-US" smtClean="0"/>
              <a:t>‹#›</a:t>
            </a:fld>
            <a:endParaRPr lang="en-US"/>
          </a:p>
        </p:txBody>
      </p:sp>
    </p:spTree>
    <p:extLst>
      <p:ext uri="{BB962C8B-B14F-4D97-AF65-F5344CB8AC3E}">
        <p14:creationId xmlns:p14="http://schemas.microsoft.com/office/powerpoint/2010/main" val="3654714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3F991-5DC5-7EC2-BF23-5514AA5B7F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942592-43A3-7713-1A24-FCBDF7A401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77CCD8-8C85-8DCA-DE01-A8759FE658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87A689-6FBF-0A3B-B38B-105A3FF7D895}"/>
              </a:ext>
            </a:extLst>
          </p:cNvPr>
          <p:cNvSpPr>
            <a:spLocks noGrp="1"/>
          </p:cNvSpPr>
          <p:nvPr>
            <p:ph type="dt" sz="half" idx="10"/>
          </p:nvPr>
        </p:nvSpPr>
        <p:spPr/>
        <p:txBody>
          <a:bodyPr/>
          <a:lstStyle/>
          <a:p>
            <a:fld id="{7C441C41-1278-4BE6-A9FE-E269D738E2B6}" type="datetimeFigureOut">
              <a:rPr lang="en-US" smtClean="0"/>
              <a:t>3/25/2026</a:t>
            </a:fld>
            <a:endParaRPr lang="en-US"/>
          </a:p>
        </p:txBody>
      </p:sp>
      <p:sp>
        <p:nvSpPr>
          <p:cNvPr id="6" name="Footer Placeholder 5">
            <a:extLst>
              <a:ext uri="{FF2B5EF4-FFF2-40B4-BE49-F238E27FC236}">
                <a16:creationId xmlns:a16="http://schemas.microsoft.com/office/drawing/2014/main" id="{57F23AE4-1AB9-7444-3334-130C07198C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0B78AF-9F73-B74D-3649-93463182C502}"/>
              </a:ext>
            </a:extLst>
          </p:cNvPr>
          <p:cNvSpPr>
            <a:spLocks noGrp="1"/>
          </p:cNvSpPr>
          <p:nvPr>
            <p:ph type="sldNum" sz="quarter" idx="12"/>
          </p:nvPr>
        </p:nvSpPr>
        <p:spPr/>
        <p:txBody>
          <a:bodyPr/>
          <a:lstStyle/>
          <a:p>
            <a:fld id="{73F20928-DB3F-440D-851B-F502FD1BE351}" type="slidenum">
              <a:rPr lang="en-US" smtClean="0"/>
              <a:t>‹#›</a:t>
            </a:fld>
            <a:endParaRPr lang="en-US"/>
          </a:p>
        </p:txBody>
      </p:sp>
    </p:spTree>
    <p:extLst>
      <p:ext uri="{BB962C8B-B14F-4D97-AF65-F5344CB8AC3E}">
        <p14:creationId xmlns:p14="http://schemas.microsoft.com/office/powerpoint/2010/main" val="1312379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484FDC-14F0-797F-E447-019445AC74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AE8344-3137-7B4D-4D18-63F745936F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113EE2-4A45-EDC5-CC68-B80E3511EF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C441C41-1278-4BE6-A9FE-E269D738E2B6}" type="datetimeFigureOut">
              <a:rPr lang="en-US" smtClean="0"/>
              <a:t>3/25/2026</a:t>
            </a:fld>
            <a:endParaRPr lang="en-US"/>
          </a:p>
        </p:txBody>
      </p:sp>
      <p:sp>
        <p:nvSpPr>
          <p:cNvPr id="5" name="Footer Placeholder 4">
            <a:extLst>
              <a:ext uri="{FF2B5EF4-FFF2-40B4-BE49-F238E27FC236}">
                <a16:creationId xmlns:a16="http://schemas.microsoft.com/office/drawing/2014/main" id="{8B045684-988D-4E83-87FB-86095F00A3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6E4751C-A445-A645-9231-85D8A39C1E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3F20928-DB3F-440D-851B-F502FD1BE351}" type="slidenum">
              <a:rPr lang="en-US" smtClean="0"/>
              <a:t>‹#›</a:t>
            </a:fld>
            <a:endParaRPr lang="en-US"/>
          </a:p>
        </p:txBody>
      </p:sp>
    </p:spTree>
    <p:extLst>
      <p:ext uri="{BB962C8B-B14F-4D97-AF65-F5344CB8AC3E}">
        <p14:creationId xmlns:p14="http://schemas.microsoft.com/office/powerpoint/2010/main" val="1259151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C46894-6C32-BC93-0B33-966E341E1E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E4FF66-9BAA-D695-DCCA-D976200F77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2E403B-B579-D068-E3AE-EF2A22173F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C441C41-1278-4BE6-A9FE-E269D738E2B6}" type="datetimeFigureOut">
              <a:rPr lang="en-US" smtClean="0"/>
              <a:t>3/25/2026</a:t>
            </a:fld>
            <a:endParaRPr lang="en-US"/>
          </a:p>
        </p:txBody>
      </p:sp>
      <p:sp>
        <p:nvSpPr>
          <p:cNvPr id="5" name="Footer Placeholder 4">
            <a:extLst>
              <a:ext uri="{FF2B5EF4-FFF2-40B4-BE49-F238E27FC236}">
                <a16:creationId xmlns:a16="http://schemas.microsoft.com/office/drawing/2014/main" id="{6A154A76-A061-A930-5620-3A8C252749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FACA9A3-12C3-59A6-9E79-CECA371174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3F20928-DB3F-440D-851B-F502FD1BE351}" type="slidenum">
              <a:rPr lang="en-US" smtClean="0"/>
              <a:t>‹#›</a:t>
            </a:fld>
            <a:endParaRPr lang="en-US"/>
          </a:p>
        </p:txBody>
      </p:sp>
    </p:spTree>
    <p:extLst>
      <p:ext uri="{BB962C8B-B14F-4D97-AF65-F5344CB8AC3E}">
        <p14:creationId xmlns:p14="http://schemas.microsoft.com/office/powerpoint/2010/main" val="3204574681"/>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C46894-6C32-BC93-0B33-966E341E1E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E4FF66-9BAA-D695-DCCA-D976200F77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2E403B-B579-D068-E3AE-EF2A22173F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C441C41-1278-4BE6-A9FE-E269D738E2B6}" type="datetimeFigureOut">
              <a:rPr lang="en-US" smtClean="0"/>
              <a:t>3/25/2026</a:t>
            </a:fld>
            <a:endParaRPr lang="en-US"/>
          </a:p>
        </p:txBody>
      </p:sp>
      <p:sp>
        <p:nvSpPr>
          <p:cNvPr id="5" name="Footer Placeholder 4">
            <a:extLst>
              <a:ext uri="{FF2B5EF4-FFF2-40B4-BE49-F238E27FC236}">
                <a16:creationId xmlns:a16="http://schemas.microsoft.com/office/drawing/2014/main" id="{6A154A76-A061-A930-5620-3A8C252749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FACA9A3-12C3-59A6-9E79-CECA371174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3F20928-DB3F-440D-851B-F502FD1BE351}" type="slidenum">
              <a:rPr lang="en-US" smtClean="0"/>
              <a:t>‹#›</a:t>
            </a:fld>
            <a:endParaRPr lang="en-US"/>
          </a:p>
        </p:txBody>
      </p:sp>
    </p:spTree>
    <p:extLst>
      <p:ext uri="{BB962C8B-B14F-4D97-AF65-F5344CB8AC3E}">
        <p14:creationId xmlns:p14="http://schemas.microsoft.com/office/powerpoint/2010/main" val="320627719"/>
      </p:ext>
    </p:extLst>
  </p:cSld>
  <p:clrMap bg1="lt1" tx1="dk1" bg2="lt2" tx2="dk2" accent1="accent1" accent2="accent2" accent3="accent3" accent4="accent4" accent5="accent5" accent6="accent6" hlink="hlink" folHlink="folHlink"/>
  <p:sldLayoutIdLst>
    <p:sldLayoutId id="214748366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7.tm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 Target="slide14.xml"/><Relationship Id="rId7" Type="http://schemas.openxmlformats.org/officeDocument/2006/relationships/slide" Target="slide18.xml"/><Relationship Id="rId2" Type="http://schemas.openxmlformats.org/officeDocument/2006/relationships/slide" Target="slide19.xml"/><Relationship Id="rId1" Type="http://schemas.openxmlformats.org/officeDocument/2006/relationships/slideLayout" Target="../slideLayouts/slideLayout1.xml"/><Relationship Id="rId6" Type="http://schemas.openxmlformats.org/officeDocument/2006/relationships/slide" Target="slide17.xml"/><Relationship Id="rId5" Type="http://schemas.openxmlformats.org/officeDocument/2006/relationships/slide" Target="slide16.xml"/><Relationship Id="rId4" Type="http://schemas.openxmlformats.org/officeDocument/2006/relationships/slide" Target="slide15.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 Target="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 Target="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 Target="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 Target="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 Target="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4.tmp"/><Relationship Id="rId3" Type="http://schemas.openxmlformats.org/officeDocument/2006/relationships/image" Target="../media/image20.tmp"/><Relationship Id="rId7" Type="http://schemas.openxmlformats.org/officeDocument/2006/relationships/image" Target="../media/image23.tmp"/><Relationship Id="rId2" Type="http://schemas.openxmlformats.org/officeDocument/2006/relationships/slide" Target="slide22.xml"/><Relationship Id="rId1" Type="http://schemas.openxmlformats.org/officeDocument/2006/relationships/slideLayout" Target="../slideLayouts/slideLayout1.xml"/><Relationship Id="rId6" Type="http://schemas.openxmlformats.org/officeDocument/2006/relationships/slide" Target="slide21.xml"/><Relationship Id="rId5" Type="http://schemas.openxmlformats.org/officeDocument/2006/relationships/image" Target="../media/image22.tmp"/><Relationship Id="rId4" Type="http://schemas.openxmlformats.org/officeDocument/2006/relationships/image" Target="../media/image21.tmp"/></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hyperlink" Target="https://www.dla.mil/Working-With-DLA/Federal-and-International-Cataloging/DEMIL-Coding/DEMIL-Cod%20es/" TargetMode="Externa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7F3409-A547-1DF8-0FF9-B1185BCE4950}"/>
              </a:ext>
            </a:extLst>
          </p:cNvPr>
          <p:cNvSpPr txBox="1"/>
          <p:nvPr/>
        </p:nvSpPr>
        <p:spPr>
          <a:xfrm>
            <a:off x="1239320" y="512725"/>
            <a:ext cx="9044718" cy="369332"/>
          </a:xfrm>
          <a:prstGeom prst="rect">
            <a:avLst/>
          </a:prstGeom>
          <a:noFill/>
        </p:spPr>
        <p:txBody>
          <a:bodyPr wrap="square" rtlCol="0">
            <a:spAutoFit/>
          </a:bodyPr>
          <a:lstStyle/>
          <a:p>
            <a:r>
              <a:rPr lang="en-US" dirty="0">
                <a:solidFill>
                  <a:schemeClr val="bg1"/>
                </a:solidFill>
              </a:rPr>
              <a:t>Identify the Requirements for Certification and Verification of DEMIL  </a:t>
            </a:r>
          </a:p>
        </p:txBody>
      </p:sp>
      <p:sp>
        <p:nvSpPr>
          <p:cNvPr id="6" name="TextBox 5">
            <a:extLst>
              <a:ext uri="{FF2B5EF4-FFF2-40B4-BE49-F238E27FC236}">
                <a16:creationId xmlns:a16="http://schemas.microsoft.com/office/drawing/2014/main" id="{D54C51BB-F367-93C9-0A44-88FCE2BFC5BD}"/>
              </a:ext>
            </a:extLst>
          </p:cNvPr>
          <p:cNvSpPr txBox="1"/>
          <p:nvPr/>
        </p:nvSpPr>
        <p:spPr>
          <a:xfrm>
            <a:off x="-19664" y="1002734"/>
            <a:ext cx="12211664" cy="369332"/>
          </a:xfrm>
          <a:prstGeom prst="rect">
            <a:avLst/>
          </a:prstGeom>
          <a:noFill/>
        </p:spPr>
        <p:txBody>
          <a:bodyPr wrap="square">
            <a:spAutoFit/>
          </a:bodyPr>
          <a:lstStyle/>
          <a:p>
            <a:r>
              <a:rPr lang="en-US" dirty="0">
                <a:solidFill>
                  <a:schemeClr val="bg1"/>
                </a:solidFill>
              </a:rPr>
              <a:t>Lesson Objectives                                                                                                                                                                                                                    1/30</a:t>
            </a:r>
          </a:p>
        </p:txBody>
      </p:sp>
      <p:sp>
        <p:nvSpPr>
          <p:cNvPr id="14" name="Action Button: Go Forward or Next 13">
            <a:hlinkClick r:id="" action="ppaction://hlinkshowjump?jump=nextslide" highlightClick="1"/>
            <a:extLst>
              <a:ext uri="{FF2B5EF4-FFF2-40B4-BE49-F238E27FC236}">
                <a16:creationId xmlns:a16="http://schemas.microsoft.com/office/drawing/2014/main" id="{0D136BBD-8F8F-3E61-BA8C-62A8610E8834}"/>
              </a:ext>
            </a:extLst>
          </p:cNvPr>
          <p:cNvSpPr/>
          <p:nvPr/>
        </p:nvSpPr>
        <p:spPr>
          <a:xfrm>
            <a:off x="11036968" y="6112042"/>
            <a:ext cx="593557" cy="316467"/>
          </a:xfrm>
          <a:prstGeom prst="actionButtonForwardNex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a:extLst>
              <a:ext uri="{FF2B5EF4-FFF2-40B4-BE49-F238E27FC236}">
                <a16:creationId xmlns:a16="http://schemas.microsoft.com/office/drawing/2014/main" id="{A4625F74-DDB9-8150-AF8A-28313A9458A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6846"/>
                    </a14:imgEffect>
                  </a14:imgLayer>
                </a14:imgProps>
              </a:ext>
            </a:extLst>
          </a:blip>
          <a:srcRect t="41481" b="33468"/>
          <a:stretch>
            <a:fillRect/>
          </a:stretch>
        </p:blipFill>
        <p:spPr>
          <a:xfrm>
            <a:off x="0" y="1394034"/>
            <a:ext cx="12192000" cy="1283855"/>
          </a:xfrm>
          <a:prstGeom prst="rect">
            <a:avLst/>
          </a:prstGeom>
        </p:spPr>
      </p:pic>
      <p:pic>
        <p:nvPicPr>
          <p:cNvPr id="4" name="Picture 3" descr="Logo&#10;&#10;AI-generated content may be incorrect.">
            <a:extLst>
              <a:ext uri="{FF2B5EF4-FFF2-40B4-BE49-F238E27FC236}">
                <a16:creationId xmlns:a16="http://schemas.microsoft.com/office/drawing/2014/main" id="{512E9919-AACD-1EAC-B7D3-9FFE246442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32" y="1503609"/>
            <a:ext cx="1371600" cy="1106055"/>
          </a:xfrm>
          <a:prstGeom prst="rect">
            <a:avLst/>
          </a:prstGeom>
        </p:spPr>
      </p:pic>
      <p:sp>
        <p:nvSpPr>
          <p:cNvPr id="5" name="TextBox 4">
            <a:extLst>
              <a:ext uri="{FF2B5EF4-FFF2-40B4-BE49-F238E27FC236}">
                <a16:creationId xmlns:a16="http://schemas.microsoft.com/office/drawing/2014/main" id="{9833CC3B-1A2F-AF67-03D1-1FA90D91B46C}"/>
              </a:ext>
            </a:extLst>
          </p:cNvPr>
          <p:cNvSpPr txBox="1"/>
          <p:nvPr/>
        </p:nvSpPr>
        <p:spPr>
          <a:xfrm>
            <a:off x="1705063" y="1851295"/>
            <a:ext cx="8950037" cy="369332"/>
          </a:xfrm>
          <a:prstGeom prst="rect">
            <a:avLst/>
          </a:prstGeom>
          <a:noFill/>
        </p:spPr>
        <p:txBody>
          <a:bodyPr wrap="square" rtlCol="0">
            <a:spAutoFit/>
          </a:bodyPr>
          <a:lstStyle/>
          <a:p>
            <a:r>
              <a:rPr lang="en-US" b="1" dirty="0">
                <a:solidFill>
                  <a:schemeClr val="bg1"/>
                </a:solidFill>
                <a:effectLst>
                  <a:outerShdw blurRad="38100" dist="38100" dir="2700000" algn="tl">
                    <a:srgbClr val="000000">
                      <a:alpha val="43137"/>
                    </a:srgbClr>
                  </a:outerShdw>
                </a:effectLst>
              </a:rPr>
              <a:t>Department of War Demilitarization and Trade Security Controls  </a:t>
            </a:r>
          </a:p>
        </p:txBody>
      </p:sp>
      <p:sp>
        <p:nvSpPr>
          <p:cNvPr id="9" name="TextBox 8">
            <a:extLst>
              <a:ext uri="{FF2B5EF4-FFF2-40B4-BE49-F238E27FC236}">
                <a16:creationId xmlns:a16="http://schemas.microsoft.com/office/drawing/2014/main" id="{5B31D1DB-87D2-72E2-03F2-BEE8DFE63470}"/>
              </a:ext>
            </a:extLst>
          </p:cNvPr>
          <p:cNvSpPr txBox="1"/>
          <p:nvPr/>
        </p:nvSpPr>
        <p:spPr>
          <a:xfrm>
            <a:off x="71677" y="2719239"/>
            <a:ext cx="6014491" cy="3970318"/>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This web-based training serves as certification for persons who will serve as a DEMIL Certifier or DEMIL Verifier IAW DoDM 4160.28, Defense Demilitarization.</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goal is to ensure that DEMIL requirements are fulfilled prior to releasing DEMIL required property from </a:t>
            </a:r>
            <a:r>
              <a:rPr lang="en-US" dirty="0" err="1">
                <a:latin typeface="Times New Roman" panose="02020603050405020304" pitchFamily="18" charset="0"/>
                <a:cs typeface="Times New Roman" panose="02020603050405020304" pitchFamily="18" charset="0"/>
              </a:rPr>
              <a:t>DoW</a:t>
            </a:r>
            <a:r>
              <a:rPr lang="en-US" dirty="0">
                <a:latin typeface="Times New Roman" panose="02020603050405020304" pitchFamily="18" charset="0"/>
                <a:cs typeface="Times New Roman" panose="02020603050405020304" pitchFamily="18" charset="0"/>
              </a:rPr>
              <a:t> and U.S. Coast Guard (USCG) control except when permitted pursuant to specific legal authority.</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This training does not authorize nor supersede local training requirements for operation of heavy/special equipment or other local processes needed to perform the actual Physical DEMIL tasks.</a:t>
            </a:r>
          </a:p>
          <a:p>
            <a:pPr algn="ctr"/>
            <a:r>
              <a:rPr lang="en-US" dirty="0">
                <a:latin typeface="Times New Roman" panose="02020603050405020304" pitchFamily="18" charset="0"/>
                <a:cs typeface="Times New Roman" panose="02020603050405020304" pitchFamily="18" charset="0"/>
              </a:rPr>
              <a:t>* </a:t>
            </a:r>
            <a:r>
              <a:rPr lang="en-US"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Please view training in presentation view </a:t>
            </a:r>
          </a:p>
        </p:txBody>
      </p:sp>
      <p:pic>
        <p:nvPicPr>
          <p:cNvPr id="15" name="Picture 14" descr="A picture containing grill, dirty, cooking, several&#10;&#10;AI-generated content may be incorrect.">
            <a:extLst>
              <a:ext uri="{FF2B5EF4-FFF2-40B4-BE49-F238E27FC236}">
                <a16:creationId xmlns:a16="http://schemas.microsoft.com/office/drawing/2014/main" id="{CA8C93D0-DE62-96EF-721D-8F8C0F459F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9850" y="2794765"/>
            <a:ext cx="5606559" cy="3200400"/>
          </a:xfrm>
          <a:prstGeom prst="rect">
            <a:avLst/>
          </a:prstGeom>
        </p:spPr>
      </p:pic>
    </p:spTree>
    <p:extLst>
      <p:ext uri="{BB962C8B-B14F-4D97-AF65-F5344CB8AC3E}">
        <p14:creationId xmlns:p14="http://schemas.microsoft.com/office/powerpoint/2010/main" val="1010998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C3508-C871-6C69-0A60-6F483AA3AE6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644FF88-F415-F20D-E66F-881B997DC09F}"/>
              </a:ext>
            </a:extLst>
          </p:cNvPr>
          <p:cNvSpPr txBox="1"/>
          <p:nvPr/>
        </p:nvSpPr>
        <p:spPr>
          <a:xfrm>
            <a:off x="1228336" y="513419"/>
            <a:ext cx="9044718" cy="369332"/>
          </a:xfrm>
          <a:prstGeom prst="rect">
            <a:avLst/>
          </a:prstGeom>
          <a:noFill/>
        </p:spPr>
        <p:txBody>
          <a:bodyPr wrap="square" rtlCol="0">
            <a:spAutoFit/>
          </a:bodyPr>
          <a:lstStyle/>
          <a:p>
            <a:r>
              <a:rPr lang="en-US" dirty="0">
                <a:solidFill>
                  <a:schemeClr val="bg1"/>
                </a:solidFill>
              </a:rPr>
              <a:t>Identify the Requirements for Certification and Verification of DEMIL  </a:t>
            </a:r>
          </a:p>
        </p:txBody>
      </p:sp>
      <p:sp>
        <p:nvSpPr>
          <p:cNvPr id="6" name="TextBox 5">
            <a:extLst>
              <a:ext uri="{FF2B5EF4-FFF2-40B4-BE49-F238E27FC236}">
                <a16:creationId xmlns:a16="http://schemas.microsoft.com/office/drawing/2014/main" id="{B611A03B-1F0D-DB4E-B912-F02F65260062}"/>
              </a:ext>
            </a:extLst>
          </p:cNvPr>
          <p:cNvSpPr txBox="1"/>
          <p:nvPr/>
        </p:nvSpPr>
        <p:spPr>
          <a:xfrm>
            <a:off x="-19664" y="1008226"/>
            <a:ext cx="12211664" cy="369332"/>
          </a:xfrm>
          <a:prstGeom prst="rect">
            <a:avLst/>
          </a:prstGeom>
          <a:noFill/>
        </p:spPr>
        <p:txBody>
          <a:bodyPr wrap="square">
            <a:spAutoFit/>
          </a:bodyPr>
          <a:lstStyle/>
          <a:p>
            <a:r>
              <a:rPr lang="en-US" dirty="0">
                <a:solidFill>
                  <a:schemeClr val="bg1"/>
                </a:solidFill>
              </a:rPr>
              <a:t> Reasons for DEMIL Certification                                                                                                                                                                                    10/30</a:t>
            </a:r>
          </a:p>
        </p:txBody>
      </p:sp>
      <p:sp>
        <p:nvSpPr>
          <p:cNvPr id="13" name="Action Button: Go Back or Previous 12">
            <a:hlinkClick r:id="" action="ppaction://hlinkshowjump?jump=previousslide" highlightClick="1"/>
            <a:extLst>
              <a:ext uri="{FF2B5EF4-FFF2-40B4-BE49-F238E27FC236}">
                <a16:creationId xmlns:a16="http://schemas.microsoft.com/office/drawing/2014/main" id="{4A1F39CF-2D12-7350-4C62-9EAB6645FC41}"/>
              </a:ext>
            </a:extLst>
          </p:cNvPr>
          <p:cNvSpPr/>
          <p:nvPr/>
        </p:nvSpPr>
        <p:spPr>
          <a:xfrm>
            <a:off x="10295021" y="6112042"/>
            <a:ext cx="593557" cy="316467"/>
          </a:xfrm>
          <a:prstGeom prst="actionButtonBackPreviou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Action Button: Go Forward or Next 13">
            <a:hlinkClick r:id="" action="ppaction://hlinkshowjump?jump=nextslide" highlightClick="1"/>
            <a:extLst>
              <a:ext uri="{FF2B5EF4-FFF2-40B4-BE49-F238E27FC236}">
                <a16:creationId xmlns:a16="http://schemas.microsoft.com/office/drawing/2014/main" id="{3A5919B3-F35D-E602-CE96-717C4465B8D9}"/>
              </a:ext>
            </a:extLst>
          </p:cNvPr>
          <p:cNvSpPr/>
          <p:nvPr/>
        </p:nvSpPr>
        <p:spPr>
          <a:xfrm>
            <a:off x="11036968" y="6112042"/>
            <a:ext cx="593557" cy="316467"/>
          </a:xfrm>
          <a:prstGeom prst="actionButtonForwardNex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D877C389-91DF-AF7B-8802-F7FD7BD2A50C}"/>
              </a:ext>
            </a:extLst>
          </p:cNvPr>
          <p:cNvSpPr txBox="1"/>
          <p:nvPr/>
        </p:nvSpPr>
        <p:spPr>
          <a:xfrm>
            <a:off x="638175" y="1628508"/>
            <a:ext cx="10992350" cy="2585323"/>
          </a:xfrm>
          <a:prstGeom prst="rect">
            <a:avLst/>
          </a:prstGeom>
          <a:noFill/>
        </p:spPr>
        <p:txBody>
          <a:bodyPr wrap="square">
            <a:spAutoFit/>
          </a:bodyPr>
          <a:lstStyle/>
          <a:p>
            <a:pPr marL="285750" indent="-285750">
              <a:buFont typeface="Arial" panose="020B0604020202020204" pitchFamily="34" charset="0"/>
              <a:buChar char="•"/>
            </a:pPr>
            <a:r>
              <a:rPr lang="en-US" dirty="0"/>
              <a:t>Comply with </a:t>
            </a:r>
            <a:r>
              <a:rPr lang="en-US" dirty="0" err="1"/>
              <a:t>DoW</a:t>
            </a:r>
            <a:r>
              <a:rPr lang="en-US" dirty="0"/>
              <a:t> DEMIL, Disposition, and TSC Policy.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Prevent the release of significant military equipment to the enemies of the United States.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Prevent the release of dangerous property to the public.</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Provide evidence that confirms completion of DEMIL requirements.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Prevent shortcutting DEMIL requirements.</a:t>
            </a:r>
          </a:p>
        </p:txBody>
      </p:sp>
    </p:spTree>
    <p:extLst>
      <p:ext uri="{BB962C8B-B14F-4D97-AF65-F5344CB8AC3E}">
        <p14:creationId xmlns:p14="http://schemas.microsoft.com/office/powerpoint/2010/main" val="37774245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4DE10-0B51-1393-F036-996737D0FB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D88C20B-5E90-01D6-415B-522CA3E5EE98}"/>
              </a:ext>
            </a:extLst>
          </p:cNvPr>
          <p:cNvSpPr txBox="1"/>
          <p:nvPr/>
        </p:nvSpPr>
        <p:spPr>
          <a:xfrm>
            <a:off x="1237104" y="513419"/>
            <a:ext cx="9016727" cy="369332"/>
          </a:xfrm>
          <a:prstGeom prst="rect">
            <a:avLst/>
          </a:prstGeom>
          <a:noFill/>
        </p:spPr>
        <p:txBody>
          <a:bodyPr wrap="square" rtlCol="0">
            <a:spAutoFit/>
          </a:bodyPr>
          <a:lstStyle/>
          <a:p>
            <a:r>
              <a:rPr lang="en-US" dirty="0">
                <a:solidFill>
                  <a:schemeClr val="bg1"/>
                </a:solidFill>
              </a:rPr>
              <a:t>Identify the Requirements for Certification and Verification of DEMIL  </a:t>
            </a:r>
          </a:p>
        </p:txBody>
      </p:sp>
      <p:sp>
        <p:nvSpPr>
          <p:cNvPr id="6" name="TextBox 5">
            <a:extLst>
              <a:ext uri="{FF2B5EF4-FFF2-40B4-BE49-F238E27FC236}">
                <a16:creationId xmlns:a16="http://schemas.microsoft.com/office/drawing/2014/main" id="{A3331DCB-033A-9568-4A0E-6CB81C27C081}"/>
              </a:ext>
            </a:extLst>
          </p:cNvPr>
          <p:cNvSpPr txBox="1"/>
          <p:nvPr/>
        </p:nvSpPr>
        <p:spPr>
          <a:xfrm>
            <a:off x="-19664" y="1016464"/>
            <a:ext cx="12211664" cy="369332"/>
          </a:xfrm>
          <a:prstGeom prst="rect">
            <a:avLst/>
          </a:prstGeom>
          <a:noFill/>
        </p:spPr>
        <p:txBody>
          <a:bodyPr wrap="square">
            <a:spAutoFit/>
          </a:bodyPr>
          <a:lstStyle/>
          <a:p>
            <a:r>
              <a:rPr lang="en-US" dirty="0">
                <a:solidFill>
                  <a:schemeClr val="bg1"/>
                </a:solidFill>
              </a:rPr>
              <a:t>Certification of DEMIL                                                                                                                                                                                                          11/30</a:t>
            </a:r>
          </a:p>
        </p:txBody>
      </p:sp>
      <p:sp>
        <p:nvSpPr>
          <p:cNvPr id="13" name="Action Button: Go Back or Previous 12">
            <a:hlinkClick r:id="" action="ppaction://hlinkshowjump?jump=previousslide" highlightClick="1"/>
            <a:extLst>
              <a:ext uri="{FF2B5EF4-FFF2-40B4-BE49-F238E27FC236}">
                <a16:creationId xmlns:a16="http://schemas.microsoft.com/office/drawing/2014/main" id="{F016D7FC-AEB4-AEB8-8014-64FDE55E5860}"/>
              </a:ext>
            </a:extLst>
          </p:cNvPr>
          <p:cNvSpPr/>
          <p:nvPr/>
        </p:nvSpPr>
        <p:spPr>
          <a:xfrm>
            <a:off x="10295021" y="6112042"/>
            <a:ext cx="593557" cy="316467"/>
          </a:xfrm>
          <a:prstGeom prst="actionButtonBackPreviou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Action Button: Go Forward or Next 13">
            <a:hlinkClick r:id="" action="ppaction://hlinkshowjump?jump=nextslide" highlightClick="1"/>
            <a:extLst>
              <a:ext uri="{FF2B5EF4-FFF2-40B4-BE49-F238E27FC236}">
                <a16:creationId xmlns:a16="http://schemas.microsoft.com/office/drawing/2014/main" id="{C18A8984-1B02-37EE-DB99-A29117A9E752}"/>
              </a:ext>
            </a:extLst>
          </p:cNvPr>
          <p:cNvSpPr/>
          <p:nvPr/>
        </p:nvSpPr>
        <p:spPr>
          <a:xfrm>
            <a:off x="11036968" y="6112042"/>
            <a:ext cx="593557" cy="316467"/>
          </a:xfrm>
          <a:prstGeom prst="actionButtonForwardNex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805C6FA4-CBAE-4F22-1B22-DB878E7E8CAF}"/>
              </a:ext>
            </a:extLst>
          </p:cNvPr>
          <p:cNvSpPr txBox="1"/>
          <p:nvPr/>
        </p:nvSpPr>
        <p:spPr>
          <a:xfrm>
            <a:off x="638175" y="1628508"/>
            <a:ext cx="10992350" cy="4524315"/>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Certification of DEMIL is the result of </a:t>
            </a:r>
            <a:r>
              <a:rPr lang="en-US"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planning, preparation, execution and assessment</a:t>
            </a:r>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pPr lvl="1"/>
            <a:r>
              <a:rPr lang="en-US"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Planning</a:t>
            </a:r>
            <a:r>
              <a:rPr lang="en-US" dirty="0">
                <a:latin typeface="Times New Roman" panose="02020603050405020304" pitchFamily="18" charset="0"/>
                <a:cs typeface="Times New Roman" panose="02020603050405020304" pitchFamily="18" charset="0"/>
              </a:rPr>
              <a:t> considerations are:</a:t>
            </a:r>
          </a:p>
          <a:p>
            <a:pPr lvl="1"/>
            <a:endParaRPr lang="en-US" dirty="0">
              <a:latin typeface="Times New Roman" panose="02020603050405020304" pitchFamily="18" charset="0"/>
              <a:cs typeface="Times New Roman" panose="02020603050405020304" pitchFamily="18" charset="0"/>
            </a:endParaRPr>
          </a:p>
          <a:p>
            <a:pPr marL="1200150" lvl="2"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(1) Type of item e.g., (end-item, component, part)</a:t>
            </a:r>
          </a:p>
          <a:p>
            <a:pPr marL="1200150" lvl="2"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1200150" lvl="2"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(2) Is there a DEMIL procedural plan for the item?</a:t>
            </a:r>
          </a:p>
          <a:p>
            <a:pPr marL="1200150" lvl="2"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1200150" lvl="2"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(3) Are there DEMIL procedures for similar items?</a:t>
            </a:r>
          </a:p>
          <a:p>
            <a:pPr marL="1200150" lvl="2"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1200150" lvl="2"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(4) Are there authorized standard operation procedures (SOP)?</a:t>
            </a:r>
          </a:p>
          <a:p>
            <a:pPr marL="1200150" lvl="2"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1200150" lvl="2"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(5) Type of material e.g., (hardened metal, soft alloy, plastic)?</a:t>
            </a:r>
          </a:p>
          <a:p>
            <a:pPr marL="1200150" lvl="2"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1200150" lvl="2"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(6) Identifying the appropriate </a:t>
            </a:r>
            <a:r>
              <a:rPr lang="en-US"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method and tools</a:t>
            </a:r>
            <a:r>
              <a:rPr lang="en-US"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275674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9C7A2-4F03-B0A0-4FA9-81D345E27AF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BEBE835-0D09-AECB-EF9E-68DE8612CCE6}"/>
              </a:ext>
            </a:extLst>
          </p:cNvPr>
          <p:cNvSpPr txBox="1"/>
          <p:nvPr/>
        </p:nvSpPr>
        <p:spPr>
          <a:xfrm>
            <a:off x="1234920" y="510673"/>
            <a:ext cx="9035388" cy="369332"/>
          </a:xfrm>
          <a:prstGeom prst="rect">
            <a:avLst/>
          </a:prstGeom>
          <a:noFill/>
        </p:spPr>
        <p:txBody>
          <a:bodyPr wrap="square" rtlCol="0">
            <a:spAutoFit/>
          </a:bodyPr>
          <a:lstStyle/>
          <a:p>
            <a:r>
              <a:rPr lang="en-US" dirty="0">
                <a:solidFill>
                  <a:schemeClr val="bg1"/>
                </a:solidFill>
              </a:rPr>
              <a:t>Identify the Requirements for Certification and Verification of DEMIL  </a:t>
            </a:r>
          </a:p>
        </p:txBody>
      </p:sp>
      <p:sp>
        <p:nvSpPr>
          <p:cNvPr id="6" name="TextBox 5">
            <a:extLst>
              <a:ext uri="{FF2B5EF4-FFF2-40B4-BE49-F238E27FC236}">
                <a16:creationId xmlns:a16="http://schemas.microsoft.com/office/drawing/2014/main" id="{D65E2CCB-9812-DEB0-C448-0D56338F1225}"/>
              </a:ext>
            </a:extLst>
          </p:cNvPr>
          <p:cNvSpPr txBox="1"/>
          <p:nvPr/>
        </p:nvSpPr>
        <p:spPr>
          <a:xfrm>
            <a:off x="-19664" y="1005480"/>
            <a:ext cx="12211664" cy="369332"/>
          </a:xfrm>
          <a:prstGeom prst="rect">
            <a:avLst/>
          </a:prstGeom>
          <a:noFill/>
        </p:spPr>
        <p:txBody>
          <a:bodyPr wrap="square">
            <a:spAutoFit/>
          </a:bodyPr>
          <a:lstStyle/>
          <a:p>
            <a:r>
              <a:rPr lang="en-US" dirty="0">
                <a:solidFill>
                  <a:schemeClr val="bg1"/>
                </a:solidFill>
              </a:rPr>
              <a:t>Policy – DoDI 4160.28                                                                                                                                                                                                          12/30</a:t>
            </a:r>
          </a:p>
        </p:txBody>
      </p:sp>
      <p:sp>
        <p:nvSpPr>
          <p:cNvPr id="13" name="Action Button: Go Back or Previous 12">
            <a:hlinkClick r:id="" action="ppaction://hlinkshowjump?jump=previousslide" highlightClick="1"/>
            <a:extLst>
              <a:ext uri="{FF2B5EF4-FFF2-40B4-BE49-F238E27FC236}">
                <a16:creationId xmlns:a16="http://schemas.microsoft.com/office/drawing/2014/main" id="{83279AF7-D20C-A4BE-6891-9E6CD2CDDF9D}"/>
              </a:ext>
            </a:extLst>
          </p:cNvPr>
          <p:cNvSpPr/>
          <p:nvPr/>
        </p:nvSpPr>
        <p:spPr>
          <a:xfrm>
            <a:off x="10295021" y="6112042"/>
            <a:ext cx="593557" cy="316467"/>
          </a:xfrm>
          <a:prstGeom prst="actionButtonBackPreviou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Action Button: Go Forward or Next 13">
            <a:hlinkClick r:id="" action="ppaction://hlinkshowjump?jump=nextslide" highlightClick="1"/>
            <a:extLst>
              <a:ext uri="{FF2B5EF4-FFF2-40B4-BE49-F238E27FC236}">
                <a16:creationId xmlns:a16="http://schemas.microsoft.com/office/drawing/2014/main" id="{B9705220-CF3E-E46B-0290-DF4868742274}"/>
              </a:ext>
            </a:extLst>
          </p:cNvPr>
          <p:cNvSpPr/>
          <p:nvPr/>
        </p:nvSpPr>
        <p:spPr>
          <a:xfrm>
            <a:off x="11036968" y="6112042"/>
            <a:ext cx="593557" cy="316467"/>
          </a:xfrm>
          <a:prstGeom prst="actionButtonForwardNex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C3D3D46E-F33C-5FF4-B53C-E9757BA65175}"/>
              </a:ext>
            </a:extLst>
          </p:cNvPr>
          <p:cNvSpPr txBox="1"/>
          <p:nvPr/>
        </p:nvSpPr>
        <p:spPr>
          <a:xfrm>
            <a:off x="638175" y="1628508"/>
            <a:ext cx="10992350" cy="2862322"/>
          </a:xfrm>
          <a:prstGeom prst="rect">
            <a:avLst/>
          </a:prstGeom>
          <a:noFill/>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DEMIL is the act of eliminating the functional capabilities and inherent military design features from </a:t>
            </a:r>
            <a:r>
              <a:rPr lang="en-US" dirty="0" err="1">
                <a:latin typeface="Times New Roman" panose="02020603050405020304" pitchFamily="18" charset="0"/>
                <a:cs typeface="Times New Roman" panose="02020603050405020304" pitchFamily="18" charset="0"/>
              </a:rPr>
              <a:t>DoW</a:t>
            </a:r>
            <a:r>
              <a:rPr lang="en-US" dirty="0">
                <a:latin typeface="Times New Roman" panose="02020603050405020304" pitchFamily="18" charset="0"/>
                <a:cs typeface="Times New Roman" panose="02020603050405020304" pitchFamily="18" charset="0"/>
              </a:rPr>
              <a:t> and USCG Personal Property at requires certification and verification.</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DEMIL methods and degrees range from removal and destruction of critical features to total destruction by cutting, crushing, shredding, melting, burning, etc.</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DEMIL is required to prevent property from being used for its originally intended purpose and to prevent the release of inherent design information that could be used against the United States.</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DEMIL is applied to </a:t>
            </a:r>
            <a:r>
              <a:rPr lang="en-US" dirty="0" err="1">
                <a:latin typeface="Times New Roman" panose="02020603050405020304" pitchFamily="18" charset="0"/>
                <a:cs typeface="Times New Roman" panose="02020603050405020304" pitchFamily="18" charset="0"/>
              </a:rPr>
              <a:t>DoW</a:t>
            </a:r>
            <a:r>
              <a:rPr lang="en-US" dirty="0">
                <a:latin typeface="Times New Roman" panose="02020603050405020304" pitchFamily="18" charset="0"/>
                <a:cs typeface="Times New Roman" panose="02020603050405020304" pitchFamily="18" charset="0"/>
              </a:rPr>
              <a:t> personal property in both serviceable and unserviceable condition.</a:t>
            </a:r>
          </a:p>
        </p:txBody>
      </p:sp>
    </p:spTree>
    <p:extLst>
      <p:ext uri="{BB962C8B-B14F-4D97-AF65-F5344CB8AC3E}">
        <p14:creationId xmlns:p14="http://schemas.microsoft.com/office/powerpoint/2010/main" val="15623357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FCBF2-C502-83AB-3F3C-80BEB45DB0F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F9BBEE5-F0C9-D8A3-5006-9A9BC9D2C733}"/>
              </a:ext>
            </a:extLst>
          </p:cNvPr>
          <p:cNvSpPr txBox="1"/>
          <p:nvPr/>
        </p:nvSpPr>
        <p:spPr>
          <a:xfrm>
            <a:off x="1233798" y="512272"/>
            <a:ext cx="8998066" cy="369332"/>
          </a:xfrm>
          <a:prstGeom prst="rect">
            <a:avLst/>
          </a:prstGeom>
          <a:noFill/>
        </p:spPr>
        <p:txBody>
          <a:bodyPr wrap="square" rtlCol="0">
            <a:spAutoFit/>
          </a:bodyPr>
          <a:lstStyle/>
          <a:p>
            <a:r>
              <a:rPr lang="en-US" dirty="0">
                <a:solidFill>
                  <a:schemeClr val="bg1"/>
                </a:solidFill>
              </a:rPr>
              <a:t>Identify the Requirements for Certification and Verification of DEMIL  </a:t>
            </a:r>
          </a:p>
        </p:txBody>
      </p:sp>
      <p:sp>
        <p:nvSpPr>
          <p:cNvPr id="6" name="TextBox 5">
            <a:extLst>
              <a:ext uri="{FF2B5EF4-FFF2-40B4-BE49-F238E27FC236}">
                <a16:creationId xmlns:a16="http://schemas.microsoft.com/office/drawing/2014/main" id="{EC420D8B-D708-18F6-EF04-BD3A2D1FEA93}"/>
              </a:ext>
            </a:extLst>
          </p:cNvPr>
          <p:cNvSpPr txBox="1"/>
          <p:nvPr/>
        </p:nvSpPr>
        <p:spPr>
          <a:xfrm>
            <a:off x="-19664" y="1013718"/>
            <a:ext cx="12211664" cy="369332"/>
          </a:xfrm>
          <a:prstGeom prst="rect">
            <a:avLst/>
          </a:prstGeom>
          <a:noFill/>
        </p:spPr>
        <p:txBody>
          <a:bodyPr wrap="square">
            <a:spAutoFit/>
          </a:bodyPr>
          <a:lstStyle/>
          <a:p>
            <a:r>
              <a:rPr lang="en-US" dirty="0">
                <a:solidFill>
                  <a:schemeClr val="bg1"/>
                </a:solidFill>
              </a:rPr>
              <a:t>Method/Tools                                                                                                                                                                                                                           13/30</a:t>
            </a:r>
          </a:p>
        </p:txBody>
      </p:sp>
      <p:sp>
        <p:nvSpPr>
          <p:cNvPr id="13" name="Action Button: Go Back or Previous 12">
            <a:hlinkClick r:id="" action="ppaction://hlinkshowjump?jump=previousslide" highlightClick="1"/>
            <a:extLst>
              <a:ext uri="{FF2B5EF4-FFF2-40B4-BE49-F238E27FC236}">
                <a16:creationId xmlns:a16="http://schemas.microsoft.com/office/drawing/2014/main" id="{8FA278D6-B330-A401-2B17-CB24F407DDB1}"/>
              </a:ext>
            </a:extLst>
          </p:cNvPr>
          <p:cNvSpPr/>
          <p:nvPr/>
        </p:nvSpPr>
        <p:spPr>
          <a:xfrm>
            <a:off x="10295021" y="6112042"/>
            <a:ext cx="593557" cy="316467"/>
          </a:xfrm>
          <a:prstGeom prst="actionButtonBackPreviou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Action Button: Go Forward or Next 13">
            <a:hlinkClick r:id="rId2" action="ppaction://hlinksldjump" highlightClick="1"/>
            <a:extLst>
              <a:ext uri="{FF2B5EF4-FFF2-40B4-BE49-F238E27FC236}">
                <a16:creationId xmlns:a16="http://schemas.microsoft.com/office/drawing/2014/main" id="{3FF3E23A-0A28-8A97-7EF8-1592CF99DE12}"/>
              </a:ext>
            </a:extLst>
          </p:cNvPr>
          <p:cNvSpPr/>
          <p:nvPr/>
        </p:nvSpPr>
        <p:spPr>
          <a:xfrm>
            <a:off x="11036968" y="6112042"/>
            <a:ext cx="593557" cy="316467"/>
          </a:xfrm>
          <a:prstGeom prst="actionButtonForwardNex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ADF26241-16FB-3B3E-474A-8DCBEDAFD996}"/>
              </a:ext>
            </a:extLst>
          </p:cNvPr>
          <p:cNvSpPr txBox="1"/>
          <p:nvPr/>
        </p:nvSpPr>
        <p:spPr>
          <a:xfrm>
            <a:off x="44618" y="1510517"/>
            <a:ext cx="10992350" cy="369332"/>
          </a:xfrm>
          <a:prstGeom prst="rect">
            <a:avLst/>
          </a:prstGeom>
          <a:noFill/>
        </p:spPr>
        <p:txBody>
          <a:bodyPr wrap="square">
            <a:spAutoFit/>
          </a:bodyPr>
          <a:lstStyle/>
          <a:p>
            <a:pPr marL="285750" indent="-285750">
              <a:buFont typeface="Arial" panose="020B0604020202020204" pitchFamily="34" charset="0"/>
              <a:buChar char="•"/>
            </a:pPr>
            <a:endParaRPr lang="en-US" dirty="0"/>
          </a:p>
        </p:txBody>
      </p:sp>
      <p:sp>
        <p:nvSpPr>
          <p:cNvPr id="17" name="Rectangle 16">
            <a:extLst>
              <a:ext uri="{FF2B5EF4-FFF2-40B4-BE49-F238E27FC236}">
                <a16:creationId xmlns:a16="http://schemas.microsoft.com/office/drawing/2014/main" id="{8B4780D3-35A6-6C8C-6084-0A7E4B1AFAC0}"/>
              </a:ext>
            </a:extLst>
          </p:cNvPr>
          <p:cNvSpPr/>
          <p:nvPr/>
        </p:nvSpPr>
        <p:spPr>
          <a:xfrm>
            <a:off x="190424" y="1482369"/>
            <a:ext cx="11293653" cy="940042"/>
          </a:xfrm>
          <a:prstGeom prst="rect">
            <a:avLst/>
          </a:prstGeom>
          <a:ln w="57150">
            <a:solidFill>
              <a:schemeClr val="accent1">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panose="020B0604020202020204" pitchFamily="34" charset="0"/>
              <a:buChar char="•"/>
            </a:pPr>
            <a:r>
              <a:rPr lang="en-US" dirty="0">
                <a:solidFill>
                  <a:schemeClr val="tx1"/>
                </a:solidFill>
                <a:hlinkClick r:id="rId3" action="ppaction://hlinksldjump"/>
              </a:rPr>
              <a:t>Cutting </a:t>
            </a:r>
          </a:p>
          <a:p>
            <a:r>
              <a:rPr lang="en-US" dirty="0">
                <a:solidFill>
                  <a:schemeClr val="tx1"/>
                </a:solidFill>
                <a:hlinkClick r:id="rId3" action="ppaction://hlinksldjump"/>
              </a:rPr>
              <a:t>Wire cutter, axe, hacksaw, or equivalent. Cutting may also be accomplished by using an oxygen acetylene cutting, oxygen-Petrol cutting, plasma cutting, or air carbon arc cutting. Shearing is a form of cutting.</a:t>
            </a:r>
            <a:endParaRPr lang="en-US" dirty="0">
              <a:solidFill>
                <a:schemeClr val="tx1"/>
              </a:solidFill>
            </a:endParaRPr>
          </a:p>
        </p:txBody>
      </p:sp>
      <p:sp>
        <p:nvSpPr>
          <p:cNvPr id="22" name="Rectangle 21">
            <a:extLst>
              <a:ext uri="{FF2B5EF4-FFF2-40B4-BE49-F238E27FC236}">
                <a16:creationId xmlns:a16="http://schemas.microsoft.com/office/drawing/2014/main" id="{96CE7548-9728-D2CB-C536-1F3CFFD3750B}"/>
              </a:ext>
            </a:extLst>
          </p:cNvPr>
          <p:cNvSpPr/>
          <p:nvPr/>
        </p:nvSpPr>
        <p:spPr>
          <a:xfrm>
            <a:off x="190423" y="2549878"/>
            <a:ext cx="11293653" cy="676929"/>
          </a:xfrm>
          <a:prstGeom prst="rect">
            <a:avLst/>
          </a:prstGeom>
          <a:ln w="57150">
            <a:solidFill>
              <a:schemeClr val="accent1">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panose="020B0604020202020204" pitchFamily="34" charset="0"/>
              <a:buChar char="•"/>
            </a:pPr>
            <a:r>
              <a:rPr lang="en-US" dirty="0">
                <a:solidFill>
                  <a:schemeClr val="tx1"/>
                </a:solidFill>
              </a:rPr>
              <a:t>Crushing</a:t>
            </a:r>
          </a:p>
          <a:p>
            <a:r>
              <a:rPr lang="en-US" dirty="0">
                <a:solidFill>
                  <a:schemeClr val="tx1"/>
                </a:solidFill>
                <a:hlinkClick r:id="rId4" action="ppaction://hlinksldjump"/>
              </a:rPr>
              <a:t>Use a hammer, sledgehammer, or another appropriate tool to smash a relatively fragile item</a:t>
            </a:r>
            <a:r>
              <a:rPr lang="en-US" dirty="0">
                <a:solidFill>
                  <a:schemeClr val="tx1"/>
                </a:solidFill>
              </a:rPr>
              <a:t>.</a:t>
            </a:r>
          </a:p>
        </p:txBody>
      </p:sp>
      <p:sp>
        <p:nvSpPr>
          <p:cNvPr id="23" name="Rectangle 22">
            <a:extLst>
              <a:ext uri="{FF2B5EF4-FFF2-40B4-BE49-F238E27FC236}">
                <a16:creationId xmlns:a16="http://schemas.microsoft.com/office/drawing/2014/main" id="{FF123D99-CAFA-F164-F2E8-7F969784506A}"/>
              </a:ext>
            </a:extLst>
          </p:cNvPr>
          <p:cNvSpPr/>
          <p:nvPr/>
        </p:nvSpPr>
        <p:spPr>
          <a:xfrm>
            <a:off x="190423" y="3365550"/>
            <a:ext cx="11293653" cy="887466"/>
          </a:xfrm>
          <a:prstGeom prst="rect">
            <a:avLst/>
          </a:prstGeom>
          <a:ln w="57150">
            <a:solidFill>
              <a:schemeClr val="accent1">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panose="020B0604020202020204" pitchFamily="34" charset="0"/>
              <a:buChar char="•"/>
            </a:pPr>
            <a:r>
              <a:rPr lang="en-US" dirty="0">
                <a:solidFill>
                  <a:schemeClr val="tx1"/>
                </a:solidFill>
              </a:rPr>
              <a:t>Shredding</a:t>
            </a:r>
          </a:p>
          <a:p>
            <a:r>
              <a:rPr lang="en-US" dirty="0">
                <a:solidFill>
                  <a:schemeClr val="tx1"/>
                </a:solidFill>
                <a:hlinkClick r:id="rId5" action="ppaction://hlinksldjump"/>
              </a:rPr>
              <a:t>Use an industrial rotary shredder for heavier mixed grades of material. This is the preferred method for a large quantity of material and will reduce the material to the level of scrap</a:t>
            </a:r>
            <a:endParaRPr lang="en-US" dirty="0">
              <a:solidFill>
                <a:schemeClr val="tx1"/>
              </a:solidFill>
            </a:endParaRPr>
          </a:p>
        </p:txBody>
      </p:sp>
      <p:sp>
        <p:nvSpPr>
          <p:cNvPr id="24" name="Rectangle 23">
            <a:extLst>
              <a:ext uri="{FF2B5EF4-FFF2-40B4-BE49-F238E27FC236}">
                <a16:creationId xmlns:a16="http://schemas.microsoft.com/office/drawing/2014/main" id="{2DC424CD-095C-350A-DB02-706C05B3D519}"/>
              </a:ext>
            </a:extLst>
          </p:cNvPr>
          <p:cNvSpPr/>
          <p:nvPr/>
        </p:nvSpPr>
        <p:spPr>
          <a:xfrm>
            <a:off x="190422" y="4396473"/>
            <a:ext cx="11293653" cy="644287"/>
          </a:xfrm>
          <a:prstGeom prst="rect">
            <a:avLst/>
          </a:prstGeom>
          <a:ln w="57150">
            <a:solidFill>
              <a:schemeClr val="accent1">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panose="020B0604020202020204" pitchFamily="34" charset="0"/>
              <a:buChar char="•"/>
            </a:pPr>
            <a:r>
              <a:rPr lang="en-US" dirty="0">
                <a:solidFill>
                  <a:schemeClr val="tx1"/>
                </a:solidFill>
              </a:rPr>
              <a:t>Melting</a:t>
            </a:r>
          </a:p>
          <a:p>
            <a:r>
              <a:rPr lang="en-US" dirty="0">
                <a:solidFill>
                  <a:schemeClr val="tx1"/>
                </a:solidFill>
                <a:hlinkClick r:id="rId6" action="ppaction://hlinksldjump"/>
              </a:rPr>
              <a:t>Use an industrial smelter to melt metal.</a:t>
            </a:r>
            <a:endParaRPr lang="en-US" dirty="0">
              <a:solidFill>
                <a:schemeClr val="tx1"/>
              </a:solidFill>
            </a:endParaRPr>
          </a:p>
        </p:txBody>
      </p:sp>
      <p:sp>
        <p:nvSpPr>
          <p:cNvPr id="25" name="Rectangle 24">
            <a:extLst>
              <a:ext uri="{FF2B5EF4-FFF2-40B4-BE49-F238E27FC236}">
                <a16:creationId xmlns:a16="http://schemas.microsoft.com/office/drawing/2014/main" id="{F705B685-A0F9-9FD2-CCED-E8B6A802A60E}"/>
              </a:ext>
            </a:extLst>
          </p:cNvPr>
          <p:cNvSpPr/>
          <p:nvPr/>
        </p:nvSpPr>
        <p:spPr>
          <a:xfrm>
            <a:off x="190422" y="5174789"/>
            <a:ext cx="11293653" cy="803224"/>
          </a:xfrm>
          <a:prstGeom prst="rect">
            <a:avLst/>
          </a:prstGeom>
          <a:ln w="57150">
            <a:solidFill>
              <a:schemeClr val="accent1">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panose="020B0604020202020204" pitchFamily="34" charset="0"/>
              <a:buChar char="•"/>
            </a:pPr>
            <a:r>
              <a:rPr lang="en-US" dirty="0">
                <a:solidFill>
                  <a:schemeClr val="tx1"/>
                </a:solidFill>
                <a:hlinkClick r:id="rId7" action="ppaction://hlinksldjump"/>
              </a:rPr>
              <a:t>Burning</a:t>
            </a:r>
          </a:p>
          <a:p>
            <a:r>
              <a:rPr lang="en-US" dirty="0">
                <a:solidFill>
                  <a:schemeClr val="tx1"/>
                </a:solidFill>
                <a:hlinkClick r:id="rId7" action="ppaction://hlinksldjump"/>
              </a:rPr>
              <a:t>Fire alone may not achieve the damage expected, the material being demilitarized must be inspected following the burn to ensure adequacy of the operation..</a:t>
            </a:r>
            <a:endParaRPr lang="en-US" dirty="0">
              <a:solidFill>
                <a:schemeClr val="tx1"/>
              </a:solidFill>
            </a:endParaRPr>
          </a:p>
        </p:txBody>
      </p:sp>
    </p:spTree>
    <p:extLst>
      <p:ext uri="{BB962C8B-B14F-4D97-AF65-F5344CB8AC3E}">
        <p14:creationId xmlns:p14="http://schemas.microsoft.com/office/powerpoint/2010/main" val="3005261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83848-7989-3253-6EB8-CA14B979C94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F749B25-778E-CB71-F91D-C55800690C9A}"/>
              </a:ext>
            </a:extLst>
          </p:cNvPr>
          <p:cNvSpPr txBox="1"/>
          <p:nvPr/>
        </p:nvSpPr>
        <p:spPr>
          <a:xfrm>
            <a:off x="1233798" y="512272"/>
            <a:ext cx="8998066" cy="369332"/>
          </a:xfrm>
          <a:prstGeom prst="rect">
            <a:avLst/>
          </a:prstGeom>
          <a:noFill/>
        </p:spPr>
        <p:txBody>
          <a:bodyPr wrap="square" rtlCol="0">
            <a:spAutoFit/>
          </a:bodyPr>
          <a:lstStyle/>
          <a:p>
            <a:r>
              <a:rPr lang="en-US" dirty="0">
                <a:solidFill>
                  <a:schemeClr val="bg1"/>
                </a:solidFill>
              </a:rPr>
              <a:t>Identify the Requirements for Certification and Verification of DEMIL  </a:t>
            </a:r>
          </a:p>
        </p:txBody>
      </p:sp>
      <p:sp>
        <p:nvSpPr>
          <p:cNvPr id="6" name="TextBox 5">
            <a:extLst>
              <a:ext uri="{FF2B5EF4-FFF2-40B4-BE49-F238E27FC236}">
                <a16:creationId xmlns:a16="http://schemas.microsoft.com/office/drawing/2014/main" id="{22DA692E-F643-32AA-684E-06108F28CBCC}"/>
              </a:ext>
            </a:extLst>
          </p:cNvPr>
          <p:cNvSpPr txBox="1"/>
          <p:nvPr/>
        </p:nvSpPr>
        <p:spPr>
          <a:xfrm>
            <a:off x="-19664" y="1013718"/>
            <a:ext cx="12211664" cy="369332"/>
          </a:xfrm>
          <a:prstGeom prst="rect">
            <a:avLst/>
          </a:prstGeom>
          <a:noFill/>
        </p:spPr>
        <p:txBody>
          <a:bodyPr wrap="square">
            <a:spAutoFit/>
          </a:bodyPr>
          <a:lstStyle/>
          <a:p>
            <a:r>
              <a:rPr lang="en-US" dirty="0">
                <a:solidFill>
                  <a:schemeClr val="bg1"/>
                </a:solidFill>
              </a:rPr>
              <a:t>Cutting </a:t>
            </a:r>
          </a:p>
        </p:txBody>
      </p:sp>
      <p:sp>
        <p:nvSpPr>
          <p:cNvPr id="13" name="Action Button: Go Back or Previous 12">
            <a:hlinkClick r:id="rId2" action="ppaction://hlinksldjump" highlightClick="1"/>
            <a:extLst>
              <a:ext uri="{FF2B5EF4-FFF2-40B4-BE49-F238E27FC236}">
                <a16:creationId xmlns:a16="http://schemas.microsoft.com/office/drawing/2014/main" id="{6667CC44-E78F-C8E0-2357-2476923597FB}"/>
              </a:ext>
            </a:extLst>
          </p:cNvPr>
          <p:cNvSpPr/>
          <p:nvPr/>
        </p:nvSpPr>
        <p:spPr>
          <a:xfrm>
            <a:off x="10295021" y="6112042"/>
            <a:ext cx="593557" cy="316467"/>
          </a:xfrm>
          <a:prstGeom prst="actionButtonBackPreviou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B74D8B8C-787F-D05F-201F-BD4BBFB856FE}"/>
              </a:ext>
            </a:extLst>
          </p:cNvPr>
          <p:cNvSpPr txBox="1"/>
          <p:nvPr/>
        </p:nvSpPr>
        <p:spPr>
          <a:xfrm>
            <a:off x="341396" y="1695183"/>
            <a:ext cx="10992350" cy="369332"/>
          </a:xfrm>
          <a:prstGeom prst="rect">
            <a:avLst/>
          </a:prstGeom>
          <a:noFill/>
        </p:spPr>
        <p:txBody>
          <a:bodyPr wrap="square">
            <a:spAutoFit/>
          </a:bodyPr>
          <a:lstStyle/>
          <a:p>
            <a:pPr marL="285750" indent="-285750">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CB355CF9-5DD8-625D-B325-51503CB2F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858" y="1515165"/>
            <a:ext cx="6767052" cy="2997842"/>
          </a:xfrm>
          <a:prstGeom prst="rect">
            <a:avLst/>
          </a:prstGeom>
        </p:spPr>
      </p:pic>
    </p:spTree>
    <p:extLst>
      <p:ext uri="{BB962C8B-B14F-4D97-AF65-F5344CB8AC3E}">
        <p14:creationId xmlns:p14="http://schemas.microsoft.com/office/powerpoint/2010/main" val="1088853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5EE7F-FCC7-C2F9-C453-E49FB79C1F2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ACA31B3-B991-0BBD-A24C-D83CC6BFC82D}"/>
              </a:ext>
            </a:extLst>
          </p:cNvPr>
          <p:cNvSpPr txBox="1"/>
          <p:nvPr/>
        </p:nvSpPr>
        <p:spPr>
          <a:xfrm>
            <a:off x="1233798" y="512272"/>
            <a:ext cx="8998066" cy="369332"/>
          </a:xfrm>
          <a:prstGeom prst="rect">
            <a:avLst/>
          </a:prstGeom>
          <a:noFill/>
        </p:spPr>
        <p:txBody>
          <a:bodyPr wrap="square" rtlCol="0">
            <a:spAutoFit/>
          </a:bodyPr>
          <a:lstStyle/>
          <a:p>
            <a:r>
              <a:rPr lang="en-US" dirty="0">
                <a:solidFill>
                  <a:schemeClr val="bg1"/>
                </a:solidFill>
              </a:rPr>
              <a:t>Identify the Requirements for Certification and Verification of DEMIL  </a:t>
            </a:r>
          </a:p>
        </p:txBody>
      </p:sp>
      <p:sp>
        <p:nvSpPr>
          <p:cNvPr id="6" name="TextBox 5">
            <a:extLst>
              <a:ext uri="{FF2B5EF4-FFF2-40B4-BE49-F238E27FC236}">
                <a16:creationId xmlns:a16="http://schemas.microsoft.com/office/drawing/2014/main" id="{08B7562B-D864-5AE3-786C-7F6905B83E3B}"/>
              </a:ext>
            </a:extLst>
          </p:cNvPr>
          <p:cNvSpPr txBox="1"/>
          <p:nvPr/>
        </p:nvSpPr>
        <p:spPr>
          <a:xfrm>
            <a:off x="-19664" y="1013718"/>
            <a:ext cx="12211664" cy="369332"/>
          </a:xfrm>
          <a:prstGeom prst="rect">
            <a:avLst/>
          </a:prstGeom>
          <a:noFill/>
        </p:spPr>
        <p:txBody>
          <a:bodyPr wrap="square">
            <a:spAutoFit/>
          </a:bodyPr>
          <a:lstStyle/>
          <a:p>
            <a:r>
              <a:rPr lang="en-US" dirty="0">
                <a:solidFill>
                  <a:schemeClr val="bg1"/>
                </a:solidFill>
              </a:rPr>
              <a:t>Crushing </a:t>
            </a:r>
          </a:p>
        </p:txBody>
      </p:sp>
      <p:sp>
        <p:nvSpPr>
          <p:cNvPr id="13" name="Action Button: Go Back or Previous 12">
            <a:hlinkClick r:id="rId2" action="ppaction://hlinksldjump" highlightClick="1"/>
            <a:extLst>
              <a:ext uri="{FF2B5EF4-FFF2-40B4-BE49-F238E27FC236}">
                <a16:creationId xmlns:a16="http://schemas.microsoft.com/office/drawing/2014/main" id="{95259908-F4AF-FCF6-7985-905A62C1D2C7}"/>
              </a:ext>
            </a:extLst>
          </p:cNvPr>
          <p:cNvSpPr/>
          <p:nvPr/>
        </p:nvSpPr>
        <p:spPr>
          <a:xfrm>
            <a:off x="10295021" y="6112042"/>
            <a:ext cx="593557" cy="316467"/>
          </a:xfrm>
          <a:prstGeom prst="actionButtonBackPreviou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53BCF8F8-5D89-D282-8D4A-21E37C452418}"/>
              </a:ext>
            </a:extLst>
          </p:cNvPr>
          <p:cNvSpPr txBox="1"/>
          <p:nvPr/>
        </p:nvSpPr>
        <p:spPr>
          <a:xfrm>
            <a:off x="341396" y="1695183"/>
            <a:ext cx="10992350" cy="369332"/>
          </a:xfrm>
          <a:prstGeom prst="rect">
            <a:avLst/>
          </a:prstGeom>
          <a:noFill/>
        </p:spPr>
        <p:txBody>
          <a:bodyPr wrap="square">
            <a:spAutoFit/>
          </a:bodyPr>
          <a:lstStyle/>
          <a:p>
            <a:pPr marL="285750" indent="-285750">
              <a:buFont typeface="Arial" panose="020B0604020202020204" pitchFamily="34" charset="0"/>
              <a:buChar char="•"/>
            </a:pPr>
            <a:endParaRPr lang="en-US" dirty="0"/>
          </a:p>
        </p:txBody>
      </p:sp>
      <p:pic>
        <p:nvPicPr>
          <p:cNvPr id="8" name="Picture 7">
            <a:extLst>
              <a:ext uri="{FF2B5EF4-FFF2-40B4-BE49-F238E27FC236}">
                <a16:creationId xmlns:a16="http://schemas.microsoft.com/office/drawing/2014/main" id="{710022AB-311F-A2E4-9BD8-B6D1A44FFB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822" y="1515164"/>
            <a:ext cx="6437281" cy="3537154"/>
          </a:xfrm>
          <a:prstGeom prst="rect">
            <a:avLst/>
          </a:prstGeom>
        </p:spPr>
      </p:pic>
    </p:spTree>
    <p:extLst>
      <p:ext uri="{BB962C8B-B14F-4D97-AF65-F5344CB8AC3E}">
        <p14:creationId xmlns:p14="http://schemas.microsoft.com/office/powerpoint/2010/main" val="3516090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39E1E-BFCB-E926-C769-7C6AA9B506F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75786B0-DD50-364A-ABAE-44775205653D}"/>
              </a:ext>
            </a:extLst>
          </p:cNvPr>
          <p:cNvSpPr txBox="1"/>
          <p:nvPr/>
        </p:nvSpPr>
        <p:spPr>
          <a:xfrm>
            <a:off x="1233798" y="512272"/>
            <a:ext cx="8998066" cy="369332"/>
          </a:xfrm>
          <a:prstGeom prst="rect">
            <a:avLst/>
          </a:prstGeom>
          <a:noFill/>
        </p:spPr>
        <p:txBody>
          <a:bodyPr wrap="square" rtlCol="0">
            <a:spAutoFit/>
          </a:bodyPr>
          <a:lstStyle/>
          <a:p>
            <a:r>
              <a:rPr lang="en-US" dirty="0">
                <a:solidFill>
                  <a:schemeClr val="bg1"/>
                </a:solidFill>
              </a:rPr>
              <a:t>Identify the Requirements for Certification and Verification of DEMIL  </a:t>
            </a:r>
          </a:p>
        </p:txBody>
      </p:sp>
      <p:sp>
        <p:nvSpPr>
          <p:cNvPr id="6" name="TextBox 5">
            <a:extLst>
              <a:ext uri="{FF2B5EF4-FFF2-40B4-BE49-F238E27FC236}">
                <a16:creationId xmlns:a16="http://schemas.microsoft.com/office/drawing/2014/main" id="{9DF9C647-5FFB-21F6-A0EB-09ECB15BB45F}"/>
              </a:ext>
            </a:extLst>
          </p:cNvPr>
          <p:cNvSpPr txBox="1"/>
          <p:nvPr/>
        </p:nvSpPr>
        <p:spPr>
          <a:xfrm>
            <a:off x="-19664" y="1013718"/>
            <a:ext cx="12211664" cy="369332"/>
          </a:xfrm>
          <a:prstGeom prst="rect">
            <a:avLst/>
          </a:prstGeom>
          <a:noFill/>
        </p:spPr>
        <p:txBody>
          <a:bodyPr wrap="square">
            <a:spAutoFit/>
          </a:bodyPr>
          <a:lstStyle/>
          <a:p>
            <a:r>
              <a:rPr lang="en-US" dirty="0">
                <a:solidFill>
                  <a:schemeClr val="bg1"/>
                </a:solidFill>
              </a:rPr>
              <a:t>Shredding </a:t>
            </a:r>
          </a:p>
        </p:txBody>
      </p:sp>
      <p:sp>
        <p:nvSpPr>
          <p:cNvPr id="13" name="Action Button: Go Back or Previous 12">
            <a:hlinkClick r:id="rId2" action="ppaction://hlinksldjump" highlightClick="1"/>
            <a:extLst>
              <a:ext uri="{FF2B5EF4-FFF2-40B4-BE49-F238E27FC236}">
                <a16:creationId xmlns:a16="http://schemas.microsoft.com/office/drawing/2014/main" id="{58C42438-C9EF-9E2F-F91A-4D0BE693B041}"/>
              </a:ext>
            </a:extLst>
          </p:cNvPr>
          <p:cNvSpPr/>
          <p:nvPr/>
        </p:nvSpPr>
        <p:spPr>
          <a:xfrm>
            <a:off x="10295021" y="6112042"/>
            <a:ext cx="593557" cy="316467"/>
          </a:xfrm>
          <a:prstGeom prst="actionButtonBackPreviou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D5DA3F0D-8A91-7675-BA75-640D7649E1DD}"/>
              </a:ext>
            </a:extLst>
          </p:cNvPr>
          <p:cNvSpPr txBox="1"/>
          <p:nvPr/>
        </p:nvSpPr>
        <p:spPr>
          <a:xfrm>
            <a:off x="341396" y="1695183"/>
            <a:ext cx="10992350" cy="369332"/>
          </a:xfrm>
          <a:prstGeom prst="rect">
            <a:avLst/>
          </a:prstGeom>
          <a:noFill/>
        </p:spPr>
        <p:txBody>
          <a:bodyPr wrap="square">
            <a:spAutoFit/>
          </a:bodyPr>
          <a:lstStyle/>
          <a:p>
            <a:pPr marL="285750" indent="-28575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BA8FD1DF-8DAE-F511-3DD2-DEA1035C45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154" y="1695183"/>
            <a:ext cx="6452446" cy="2341955"/>
          </a:xfrm>
          <a:prstGeom prst="rect">
            <a:avLst/>
          </a:prstGeom>
        </p:spPr>
      </p:pic>
    </p:spTree>
    <p:extLst>
      <p:ext uri="{BB962C8B-B14F-4D97-AF65-F5344CB8AC3E}">
        <p14:creationId xmlns:p14="http://schemas.microsoft.com/office/powerpoint/2010/main" val="3374185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4088F-F792-A28A-80C8-6D2421C5FFA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D4C3B52-E120-8091-EA77-FD633D195A23}"/>
              </a:ext>
            </a:extLst>
          </p:cNvPr>
          <p:cNvSpPr txBox="1"/>
          <p:nvPr/>
        </p:nvSpPr>
        <p:spPr>
          <a:xfrm>
            <a:off x="1233798" y="512272"/>
            <a:ext cx="8998066" cy="369332"/>
          </a:xfrm>
          <a:prstGeom prst="rect">
            <a:avLst/>
          </a:prstGeom>
          <a:noFill/>
        </p:spPr>
        <p:txBody>
          <a:bodyPr wrap="square" rtlCol="0">
            <a:spAutoFit/>
          </a:bodyPr>
          <a:lstStyle/>
          <a:p>
            <a:r>
              <a:rPr lang="en-US" dirty="0">
                <a:solidFill>
                  <a:schemeClr val="bg1"/>
                </a:solidFill>
              </a:rPr>
              <a:t>Identify the Requirements for Certification and Verification of DEMIL  </a:t>
            </a:r>
          </a:p>
        </p:txBody>
      </p:sp>
      <p:sp>
        <p:nvSpPr>
          <p:cNvPr id="6" name="TextBox 5">
            <a:extLst>
              <a:ext uri="{FF2B5EF4-FFF2-40B4-BE49-F238E27FC236}">
                <a16:creationId xmlns:a16="http://schemas.microsoft.com/office/drawing/2014/main" id="{CAF55D7C-CE0C-C01E-9ECB-019403DD71C0}"/>
              </a:ext>
            </a:extLst>
          </p:cNvPr>
          <p:cNvSpPr txBox="1"/>
          <p:nvPr/>
        </p:nvSpPr>
        <p:spPr>
          <a:xfrm>
            <a:off x="-19664" y="1013718"/>
            <a:ext cx="12211664" cy="369332"/>
          </a:xfrm>
          <a:prstGeom prst="rect">
            <a:avLst/>
          </a:prstGeom>
          <a:noFill/>
        </p:spPr>
        <p:txBody>
          <a:bodyPr wrap="square">
            <a:spAutoFit/>
          </a:bodyPr>
          <a:lstStyle/>
          <a:p>
            <a:r>
              <a:rPr lang="en-US" dirty="0">
                <a:solidFill>
                  <a:schemeClr val="bg1"/>
                </a:solidFill>
              </a:rPr>
              <a:t>Melting</a:t>
            </a:r>
          </a:p>
        </p:txBody>
      </p:sp>
      <p:sp>
        <p:nvSpPr>
          <p:cNvPr id="13" name="Action Button: Go Back or Previous 12">
            <a:hlinkClick r:id="rId2" action="ppaction://hlinksldjump" highlightClick="1"/>
            <a:extLst>
              <a:ext uri="{FF2B5EF4-FFF2-40B4-BE49-F238E27FC236}">
                <a16:creationId xmlns:a16="http://schemas.microsoft.com/office/drawing/2014/main" id="{76A6339C-C463-565D-59E8-EAFB84A6CCE1}"/>
              </a:ext>
            </a:extLst>
          </p:cNvPr>
          <p:cNvSpPr/>
          <p:nvPr/>
        </p:nvSpPr>
        <p:spPr>
          <a:xfrm>
            <a:off x="10295021" y="6112042"/>
            <a:ext cx="593557" cy="316467"/>
          </a:xfrm>
          <a:prstGeom prst="actionButtonBackPreviou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81F860C5-7071-0E79-E8FF-55A2C7CD1D65}"/>
              </a:ext>
            </a:extLst>
          </p:cNvPr>
          <p:cNvSpPr txBox="1"/>
          <p:nvPr/>
        </p:nvSpPr>
        <p:spPr>
          <a:xfrm>
            <a:off x="341396" y="1695183"/>
            <a:ext cx="10992350" cy="369332"/>
          </a:xfrm>
          <a:prstGeom prst="rect">
            <a:avLst/>
          </a:prstGeom>
          <a:noFill/>
        </p:spPr>
        <p:txBody>
          <a:bodyPr wrap="square">
            <a:spAutoFit/>
          </a:bodyPr>
          <a:lstStyle/>
          <a:p>
            <a:pPr marL="285750" indent="-28575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AB393F3C-97E8-13A2-109C-2BA60F062C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664" y="1515164"/>
            <a:ext cx="9854407" cy="5092113"/>
          </a:xfrm>
          <a:prstGeom prst="rect">
            <a:avLst/>
          </a:prstGeom>
        </p:spPr>
      </p:pic>
    </p:spTree>
    <p:extLst>
      <p:ext uri="{BB962C8B-B14F-4D97-AF65-F5344CB8AC3E}">
        <p14:creationId xmlns:p14="http://schemas.microsoft.com/office/powerpoint/2010/main" val="3514229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F9668-9C29-8150-AF71-539DD6F7F6D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4C272F8-C0C2-02F2-6F42-8F64996EF54E}"/>
              </a:ext>
            </a:extLst>
          </p:cNvPr>
          <p:cNvSpPr txBox="1"/>
          <p:nvPr/>
        </p:nvSpPr>
        <p:spPr>
          <a:xfrm>
            <a:off x="1233798" y="512272"/>
            <a:ext cx="8998066" cy="369332"/>
          </a:xfrm>
          <a:prstGeom prst="rect">
            <a:avLst/>
          </a:prstGeom>
          <a:noFill/>
        </p:spPr>
        <p:txBody>
          <a:bodyPr wrap="square" rtlCol="0">
            <a:spAutoFit/>
          </a:bodyPr>
          <a:lstStyle/>
          <a:p>
            <a:r>
              <a:rPr lang="en-US" dirty="0">
                <a:solidFill>
                  <a:schemeClr val="bg1"/>
                </a:solidFill>
              </a:rPr>
              <a:t>Identify the Requirements for Certification and Verification of DEMIL  </a:t>
            </a:r>
          </a:p>
        </p:txBody>
      </p:sp>
      <p:sp>
        <p:nvSpPr>
          <p:cNvPr id="6" name="TextBox 5">
            <a:extLst>
              <a:ext uri="{FF2B5EF4-FFF2-40B4-BE49-F238E27FC236}">
                <a16:creationId xmlns:a16="http://schemas.microsoft.com/office/drawing/2014/main" id="{AAADB2B5-0A8B-088B-1DD3-512711B20966}"/>
              </a:ext>
            </a:extLst>
          </p:cNvPr>
          <p:cNvSpPr txBox="1"/>
          <p:nvPr/>
        </p:nvSpPr>
        <p:spPr>
          <a:xfrm>
            <a:off x="-19664" y="1013718"/>
            <a:ext cx="12211664" cy="369332"/>
          </a:xfrm>
          <a:prstGeom prst="rect">
            <a:avLst/>
          </a:prstGeom>
          <a:noFill/>
        </p:spPr>
        <p:txBody>
          <a:bodyPr wrap="square">
            <a:spAutoFit/>
          </a:bodyPr>
          <a:lstStyle/>
          <a:p>
            <a:r>
              <a:rPr lang="en-US" dirty="0">
                <a:solidFill>
                  <a:schemeClr val="bg1"/>
                </a:solidFill>
              </a:rPr>
              <a:t>Burning </a:t>
            </a:r>
          </a:p>
        </p:txBody>
      </p:sp>
      <p:sp>
        <p:nvSpPr>
          <p:cNvPr id="13" name="Action Button: Go Back or Previous 12">
            <a:hlinkClick r:id="rId2" action="ppaction://hlinksldjump" highlightClick="1"/>
            <a:extLst>
              <a:ext uri="{FF2B5EF4-FFF2-40B4-BE49-F238E27FC236}">
                <a16:creationId xmlns:a16="http://schemas.microsoft.com/office/drawing/2014/main" id="{F30AD50A-A833-A089-D73C-D26EB9E2F178}"/>
              </a:ext>
            </a:extLst>
          </p:cNvPr>
          <p:cNvSpPr/>
          <p:nvPr/>
        </p:nvSpPr>
        <p:spPr>
          <a:xfrm>
            <a:off x="10295021" y="6112042"/>
            <a:ext cx="593557" cy="316467"/>
          </a:xfrm>
          <a:prstGeom prst="actionButtonBackPreviou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2A055AAB-02FF-30BD-668F-DE0271D54BDA}"/>
              </a:ext>
            </a:extLst>
          </p:cNvPr>
          <p:cNvSpPr txBox="1"/>
          <p:nvPr/>
        </p:nvSpPr>
        <p:spPr>
          <a:xfrm>
            <a:off x="341396" y="1695183"/>
            <a:ext cx="10992350" cy="369332"/>
          </a:xfrm>
          <a:prstGeom prst="rect">
            <a:avLst/>
          </a:prstGeom>
          <a:noFill/>
        </p:spPr>
        <p:txBody>
          <a:bodyPr wrap="square">
            <a:spAutoFit/>
          </a:bodyPr>
          <a:lstStyle/>
          <a:p>
            <a:pPr marL="285750" indent="-285750">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68A154A5-B4D7-A0F8-21E9-A2B38CAE64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67" y="1383050"/>
            <a:ext cx="9638098" cy="5342836"/>
          </a:xfrm>
          <a:prstGeom prst="rect">
            <a:avLst/>
          </a:prstGeom>
        </p:spPr>
      </p:pic>
    </p:spTree>
    <p:extLst>
      <p:ext uri="{BB962C8B-B14F-4D97-AF65-F5344CB8AC3E}">
        <p14:creationId xmlns:p14="http://schemas.microsoft.com/office/powerpoint/2010/main" val="42213834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FE4F3-3792-990E-0E43-091D4D877E4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004EEF1-4221-794C-2A0B-A034D12E0956}"/>
              </a:ext>
            </a:extLst>
          </p:cNvPr>
          <p:cNvSpPr txBox="1"/>
          <p:nvPr/>
        </p:nvSpPr>
        <p:spPr>
          <a:xfrm>
            <a:off x="1243028" y="507927"/>
            <a:ext cx="9115150" cy="369332"/>
          </a:xfrm>
          <a:prstGeom prst="rect">
            <a:avLst/>
          </a:prstGeom>
          <a:noFill/>
        </p:spPr>
        <p:txBody>
          <a:bodyPr wrap="square" rtlCol="0">
            <a:spAutoFit/>
          </a:bodyPr>
          <a:lstStyle/>
          <a:p>
            <a:r>
              <a:rPr lang="en-US" dirty="0">
                <a:solidFill>
                  <a:schemeClr val="bg1"/>
                </a:solidFill>
              </a:rPr>
              <a:t>Identify the Requirements for Certification and Verification of DEMIL  </a:t>
            </a:r>
          </a:p>
        </p:txBody>
      </p:sp>
      <p:sp>
        <p:nvSpPr>
          <p:cNvPr id="6" name="TextBox 5">
            <a:extLst>
              <a:ext uri="{FF2B5EF4-FFF2-40B4-BE49-F238E27FC236}">
                <a16:creationId xmlns:a16="http://schemas.microsoft.com/office/drawing/2014/main" id="{7B5DD3E7-993E-7849-3B65-409A7197F879}"/>
              </a:ext>
            </a:extLst>
          </p:cNvPr>
          <p:cNvSpPr txBox="1"/>
          <p:nvPr/>
        </p:nvSpPr>
        <p:spPr>
          <a:xfrm>
            <a:off x="-19664" y="999988"/>
            <a:ext cx="12211664" cy="369332"/>
          </a:xfrm>
          <a:prstGeom prst="rect">
            <a:avLst/>
          </a:prstGeom>
          <a:noFill/>
        </p:spPr>
        <p:txBody>
          <a:bodyPr wrap="square">
            <a:spAutoFit/>
          </a:bodyPr>
          <a:lstStyle/>
          <a:p>
            <a:r>
              <a:rPr lang="en-US" dirty="0">
                <a:solidFill>
                  <a:schemeClr val="bg1"/>
                </a:solidFill>
              </a:rPr>
              <a:t>Certification of DEMIL – Preparation                                                                                                                                                                             14/30</a:t>
            </a:r>
          </a:p>
        </p:txBody>
      </p:sp>
      <p:sp>
        <p:nvSpPr>
          <p:cNvPr id="13" name="Action Button: Go Back or Previous 12">
            <a:hlinkClick r:id="rId3" action="ppaction://hlinksldjump" highlightClick="1"/>
            <a:extLst>
              <a:ext uri="{FF2B5EF4-FFF2-40B4-BE49-F238E27FC236}">
                <a16:creationId xmlns:a16="http://schemas.microsoft.com/office/drawing/2014/main" id="{E7D24EA4-F112-485D-BFDC-BB3F5F79CE8C}"/>
              </a:ext>
            </a:extLst>
          </p:cNvPr>
          <p:cNvSpPr/>
          <p:nvPr/>
        </p:nvSpPr>
        <p:spPr>
          <a:xfrm>
            <a:off x="10295021" y="6112042"/>
            <a:ext cx="593557" cy="316467"/>
          </a:xfrm>
          <a:prstGeom prst="actionButtonBackPreviou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Action Button: Go Forward or Next 13">
            <a:hlinkClick r:id="" action="ppaction://hlinkshowjump?jump=nextslide" highlightClick="1"/>
            <a:extLst>
              <a:ext uri="{FF2B5EF4-FFF2-40B4-BE49-F238E27FC236}">
                <a16:creationId xmlns:a16="http://schemas.microsoft.com/office/drawing/2014/main" id="{91E4A004-9E42-9C72-6EE1-DA2B070D3DA5}"/>
              </a:ext>
            </a:extLst>
          </p:cNvPr>
          <p:cNvSpPr/>
          <p:nvPr/>
        </p:nvSpPr>
        <p:spPr>
          <a:xfrm>
            <a:off x="11036968" y="6112042"/>
            <a:ext cx="593557" cy="316467"/>
          </a:xfrm>
          <a:prstGeom prst="actionButtonForwardNex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7008C439-9211-EAB3-1FE3-19AA47DC058F}"/>
              </a:ext>
            </a:extLst>
          </p:cNvPr>
          <p:cNvSpPr txBox="1"/>
          <p:nvPr/>
        </p:nvSpPr>
        <p:spPr>
          <a:xfrm>
            <a:off x="341396" y="1511271"/>
            <a:ext cx="10992350" cy="3139321"/>
          </a:xfrm>
          <a:prstGeom prst="rect">
            <a:avLst/>
          </a:prstGeom>
          <a:noFill/>
        </p:spPr>
        <p:txBody>
          <a:bodyPr wrap="square">
            <a:spAutoFit/>
          </a:bodyPr>
          <a:lstStyle/>
          <a:p>
            <a:r>
              <a:rPr lang="en-US"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What is the condition of the item e.g., (recent operational use, battle damaged, any other potential hazards?)</a:t>
            </a:r>
          </a:p>
          <a:p>
            <a:endParaRPr lang="en-US"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MDAS Certificate for items previously considered MPPEH.</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MDAS for items that contained ammunition e.g., (small arms).</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Declassification Certificate for items previously considered classified.</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Hazardous materials identified.</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Fluids, e.g., (hydraulic fluid, oils, fuel).</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Tools available.</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Remove hazardous materials, drain fluids, etc...</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Individuals trained to use the tools.</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Rehearsal of DEMIL procedure. (Does the procedure/method work?)</a:t>
            </a:r>
          </a:p>
        </p:txBody>
      </p:sp>
      <p:pic>
        <p:nvPicPr>
          <p:cNvPr id="4" name="Picture 3" descr="Text&#10;&#10;AI-generated content may be incorrect.">
            <a:extLst>
              <a:ext uri="{FF2B5EF4-FFF2-40B4-BE49-F238E27FC236}">
                <a16:creationId xmlns:a16="http://schemas.microsoft.com/office/drawing/2014/main" id="{F4490D38-E0ED-6E16-CFC0-EA281F6E922D}"/>
              </a:ext>
            </a:extLst>
          </p:cNvPr>
          <p:cNvPicPr>
            <a:picLocks noChangeAspect="1"/>
          </p:cNvPicPr>
          <p:nvPr/>
        </p:nvPicPr>
        <p:blipFill>
          <a:blip r:embed="rId4"/>
          <a:srcRect l="2606" t="3661"/>
          <a:stretch>
            <a:fillRect/>
          </a:stretch>
        </p:blipFill>
        <p:spPr>
          <a:xfrm>
            <a:off x="5102678" y="3613280"/>
            <a:ext cx="2485865" cy="705006"/>
          </a:xfrm>
          <a:prstGeom prst="rect">
            <a:avLst/>
          </a:prstGeom>
        </p:spPr>
      </p:pic>
      <p:pic>
        <p:nvPicPr>
          <p:cNvPr id="8" name="Picture 7" descr="A picture containing text, metalware&#10;&#10;AI-generated content may be incorrect.">
            <a:extLst>
              <a:ext uri="{FF2B5EF4-FFF2-40B4-BE49-F238E27FC236}">
                <a16:creationId xmlns:a16="http://schemas.microsoft.com/office/drawing/2014/main" id="{E8AEF666-474F-B92C-482C-550491D198D0}"/>
              </a:ext>
            </a:extLst>
          </p:cNvPr>
          <p:cNvPicPr>
            <a:picLocks noChangeAspect="1"/>
          </p:cNvPicPr>
          <p:nvPr/>
        </p:nvPicPr>
        <p:blipFill>
          <a:blip r:embed="rId5"/>
          <a:stretch>
            <a:fillRect/>
          </a:stretch>
        </p:blipFill>
        <p:spPr>
          <a:xfrm>
            <a:off x="2174033" y="4927591"/>
            <a:ext cx="6498637" cy="1825010"/>
          </a:xfrm>
          <a:prstGeom prst="rect">
            <a:avLst/>
          </a:prstGeom>
        </p:spPr>
      </p:pic>
    </p:spTree>
    <p:extLst>
      <p:ext uri="{BB962C8B-B14F-4D97-AF65-F5344CB8AC3E}">
        <p14:creationId xmlns:p14="http://schemas.microsoft.com/office/powerpoint/2010/main" val="24892599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FBFA6-8F22-03C1-E6B1-5C3E9BCB29B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1CDA487-1AB5-39B3-53A6-3C82C571389F}"/>
              </a:ext>
            </a:extLst>
          </p:cNvPr>
          <p:cNvSpPr txBox="1"/>
          <p:nvPr/>
        </p:nvSpPr>
        <p:spPr>
          <a:xfrm>
            <a:off x="1225588" y="506895"/>
            <a:ext cx="9044719" cy="369332"/>
          </a:xfrm>
          <a:prstGeom prst="rect">
            <a:avLst/>
          </a:prstGeom>
          <a:noFill/>
        </p:spPr>
        <p:txBody>
          <a:bodyPr wrap="square" rtlCol="0">
            <a:spAutoFit/>
          </a:bodyPr>
          <a:lstStyle/>
          <a:p>
            <a:r>
              <a:rPr lang="en-US" dirty="0">
                <a:solidFill>
                  <a:schemeClr val="bg1"/>
                </a:solidFill>
              </a:rPr>
              <a:t>Identify the Requirements for Certification and Verification of DEMIL  </a:t>
            </a:r>
          </a:p>
        </p:txBody>
      </p:sp>
      <p:sp>
        <p:nvSpPr>
          <p:cNvPr id="6" name="TextBox 5">
            <a:extLst>
              <a:ext uri="{FF2B5EF4-FFF2-40B4-BE49-F238E27FC236}">
                <a16:creationId xmlns:a16="http://schemas.microsoft.com/office/drawing/2014/main" id="{107DA6B7-3AF1-B22C-DC0D-168EAAD9FC5C}"/>
              </a:ext>
            </a:extLst>
          </p:cNvPr>
          <p:cNvSpPr txBox="1"/>
          <p:nvPr/>
        </p:nvSpPr>
        <p:spPr>
          <a:xfrm>
            <a:off x="-19664" y="1002734"/>
            <a:ext cx="12211664" cy="369332"/>
          </a:xfrm>
          <a:prstGeom prst="rect">
            <a:avLst/>
          </a:prstGeom>
          <a:noFill/>
        </p:spPr>
        <p:txBody>
          <a:bodyPr wrap="square">
            <a:spAutoFit/>
          </a:bodyPr>
          <a:lstStyle/>
          <a:p>
            <a:r>
              <a:rPr lang="en-US" dirty="0">
                <a:solidFill>
                  <a:schemeClr val="bg1"/>
                </a:solidFill>
              </a:rPr>
              <a:t>Lesson Objectives                                                                                                                                                                                                                    2/30</a:t>
            </a:r>
          </a:p>
        </p:txBody>
      </p:sp>
      <p:sp>
        <p:nvSpPr>
          <p:cNvPr id="13" name="Action Button: Go Back or Previous 12">
            <a:hlinkClick r:id="" action="ppaction://hlinkshowjump?jump=previousslide" highlightClick="1"/>
            <a:extLst>
              <a:ext uri="{FF2B5EF4-FFF2-40B4-BE49-F238E27FC236}">
                <a16:creationId xmlns:a16="http://schemas.microsoft.com/office/drawing/2014/main" id="{31AF17DB-79B1-2BB2-8193-00FA6F171D52}"/>
              </a:ext>
            </a:extLst>
          </p:cNvPr>
          <p:cNvSpPr/>
          <p:nvPr/>
        </p:nvSpPr>
        <p:spPr>
          <a:xfrm>
            <a:off x="10295021" y="6112042"/>
            <a:ext cx="593557" cy="316467"/>
          </a:xfrm>
          <a:prstGeom prst="actionButtonBackPreviou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Action Button: Go Forward or Next 13">
            <a:hlinkClick r:id="" action="ppaction://hlinkshowjump?jump=nextslide" highlightClick="1"/>
            <a:extLst>
              <a:ext uri="{FF2B5EF4-FFF2-40B4-BE49-F238E27FC236}">
                <a16:creationId xmlns:a16="http://schemas.microsoft.com/office/drawing/2014/main" id="{91EAF482-61E9-F708-08BC-CE6AE20B11E0}"/>
              </a:ext>
            </a:extLst>
          </p:cNvPr>
          <p:cNvSpPr/>
          <p:nvPr/>
        </p:nvSpPr>
        <p:spPr>
          <a:xfrm>
            <a:off x="11036968" y="6112042"/>
            <a:ext cx="593557" cy="316467"/>
          </a:xfrm>
          <a:prstGeom prst="actionButtonForwardNex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EB585EFE-A602-0CB0-6598-A7E1B8422ECB}"/>
              </a:ext>
            </a:extLst>
          </p:cNvPr>
          <p:cNvSpPr txBox="1"/>
          <p:nvPr/>
        </p:nvSpPr>
        <p:spPr>
          <a:xfrm>
            <a:off x="619124" y="1690985"/>
            <a:ext cx="7191375" cy="1477328"/>
          </a:xfrm>
          <a:prstGeom prst="rect">
            <a:avLst/>
          </a:prstGeom>
          <a:noFill/>
        </p:spPr>
        <p:txBody>
          <a:bodyPr wrap="square">
            <a:spAutoFit/>
          </a:bodyPr>
          <a:lstStyle/>
          <a:p>
            <a:pPr lvl="1"/>
            <a:r>
              <a:rPr lang="en-US" dirty="0">
                <a:latin typeface="Times New Roman" panose="02020603050405020304" pitchFamily="18" charset="0"/>
                <a:cs typeface="Times New Roman" panose="02020603050405020304" pitchFamily="18" charset="0"/>
              </a:rPr>
              <a:t>Identify the policy for DEMIL certification.</a:t>
            </a:r>
          </a:p>
          <a:p>
            <a:pPr lvl="1"/>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   Describe certification of DEMIL.</a:t>
            </a:r>
          </a:p>
          <a:p>
            <a:pPr lvl="1"/>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   Identify DEMIL Certificate information.</a:t>
            </a:r>
          </a:p>
        </p:txBody>
      </p:sp>
      <p:sp>
        <p:nvSpPr>
          <p:cNvPr id="4" name="Arrow: Right 3">
            <a:extLst>
              <a:ext uri="{FF2B5EF4-FFF2-40B4-BE49-F238E27FC236}">
                <a16:creationId xmlns:a16="http://schemas.microsoft.com/office/drawing/2014/main" id="{CF1A84AF-4BF9-54D3-5BC2-807CA2F806DF}"/>
              </a:ext>
            </a:extLst>
          </p:cNvPr>
          <p:cNvSpPr/>
          <p:nvPr/>
        </p:nvSpPr>
        <p:spPr>
          <a:xfrm>
            <a:off x="619124" y="1763486"/>
            <a:ext cx="276615" cy="2612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97486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3E79B-7FF5-4AB4-0D05-E427BB40027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70F830C-2D37-145D-E601-1B23C55368EC}"/>
              </a:ext>
            </a:extLst>
          </p:cNvPr>
          <p:cNvSpPr txBox="1"/>
          <p:nvPr/>
        </p:nvSpPr>
        <p:spPr>
          <a:xfrm>
            <a:off x="1234790" y="515018"/>
            <a:ext cx="9115150" cy="369332"/>
          </a:xfrm>
          <a:prstGeom prst="rect">
            <a:avLst/>
          </a:prstGeom>
          <a:noFill/>
        </p:spPr>
        <p:txBody>
          <a:bodyPr wrap="square" rtlCol="0">
            <a:spAutoFit/>
          </a:bodyPr>
          <a:lstStyle/>
          <a:p>
            <a:r>
              <a:rPr lang="en-US" dirty="0">
                <a:solidFill>
                  <a:schemeClr val="bg1"/>
                </a:solidFill>
              </a:rPr>
              <a:t>Identify the Requirements for Certification and Verification of DEMIL  </a:t>
            </a:r>
          </a:p>
        </p:txBody>
      </p:sp>
      <p:sp>
        <p:nvSpPr>
          <p:cNvPr id="6" name="TextBox 5">
            <a:extLst>
              <a:ext uri="{FF2B5EF4-FFF2-40B4-BE49-F238E27FC236}">
                <a16:creationId xmlns:a16="http://schemas.microsoft.com/office/drawing/2014/main" id="{A7304343-9E73-7826-28A0-7DB162F1E13C}"/>
              </a:ext>
            </a:extLst>
          </p:cNvPr>
          <p:cNvSpPr txBox="1"/>
          <p:nvPr/>
        </p:nvSpPr>
        <p:spPr>
          <a:xfrm>
            <a:off x="-19664" y="1016464"/>
            <a:ext cx="12211664" cy="369332"/>
          </a:xfrm>
          <a:prstGeom prst="rect">
            <a:avLst/>
          </a:prstGeom>
          <a:noFill/>
        </p:spPr>
        <p:txBody>
          <a:bodyPr wrap="square">
            <a:spAutoFit/>
          </a:bodyPr>
          <a:lstStyle/>
          <a:p>
            <a:r>
              <a:rPr lang="en-US" dirty="0">
                <a:solidFill>
                  <a:schemeClr val="bg1"/>
                </a:solidFill>
              </a:rPr>
              <a:t>Certification of DEMIL- Preparation (Inspection)                                                                                                                                                    15/30</a:t>
            </a:r>
          </a:p>
        </p:txBody>
      </p:sp>
      <p:sp>
        <p:nvSpPr>
          <p:cNvPr id="13" name="Action Button: Go Back or Previous 12">
            <a:hlinkClick r:id="" action="ppaction://hlinkshowjump?jump=previousslide" highlightClick="1"/>
            <a:extLst>
              <a:ext uri="{FF2B5EF4-FFF2-40B4-BE49-F238E27FC236}">
                <a16:creationId xmlns:a16="http://schemas.microsoft.com/office/drawing/2014/main" id="{65FFC87D-180F-6535-60A3-622B5800207D}"/>
              </a:ext>
            </a:extLst>
          </p:cNvPr>
          <p:cNvSpPr/>
          <p:nvPr/>
        </p:nvSpPr>
        <p:spPr>
          <a:xfrm>
            <a:off x="10295021" y="6112042"/>
            <a:ext cx="593557" cy="316467"/>
          </a:xfrm>
          <a:prstGeom prst="actionButtonBackPreviou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Action Button: Go Forward or Next 13">
            <a:hlinkClick r:id="rId2" action="ppaction://hlinksldjump" highlightClick="1"/>
            <a:extLst>
              <a:ext uri="{FF2B5EF4-FFF2-40B4-BE49-F238E27FC236}">
                <a16:creationId xmlns:a16="http://schemas.microsoft.com/office/drawing/2014/main" id="{40CAF784-0B8B-B741-EF14-DD533DF636D1}"/>
              </a:ext>
            </a:extLst>
          </p:cNvPr>
          <p:cNvSpPr/>
          <p:nvPr/>
        </p:nvSpPr>
        <p:spPr>
          <a:xfrm>
            <a:off x="11036968" y="6112042"/>
            <a:ext cx="593557" cy="316467"/>
          </a:xfrm>
          <a:prstGeom prst="actionButtonForwardNex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id="{9E8A42F1-8EDC-162E-9F1D-4C0396DDEAE3}"/>
              </a:ext>
            </a:extLst>
          </p:cNvPr>
          <p:cNvPicPr>
            <a:picLocks noChangeAspect="1"/>
          </p:cNvPicPr>
          <p:nvPr/>
        </p:nvPicPr>
        <p:blipFill>
          <a:blip r:embed="rId3">
            <a:extLst>
              <a:ext uri="{28A0092B-C50C-407E-A947-70E740481C1C}">
                <a14:useLocalDpi xmlns:a14="http://schemas.microsoft.com/office/drawing/2010/main" val="0"/>
              </a:ext>
            </a:extLst>
          </a:blip>
          <a:srcRect l="1142" r="1142"/>
          <a:stretch>
            <a:fillRect/>
          </a:stretch>
        </p:blipFill>
        <p:spPr>
          <a:xfrm>
            <a:off x="186184" y="1517910"/>
            <a:ext cx="3752769" cy="2712446"/>
          </a:xfrm>
          <a:prstGeom prst="rect">
            <a:avLst/>
          </a:prstGeom>
        </p:spPr>
      </p:pic>
      <p:pic>
        <p:nvPicPr>
          <p:cNvPr id="7" name="Picture 6">
            <a:extLst>
              <a:ext uri="{FF2B5EF4-FFF2-40B4-BE49-F238E27FC236}">
                <a16:creationId xmlns:a16="http://schemas.microsoft.com/office/drawing/2014/main" id="{2A9F6CEA-5F68-9419-61E0-91AAA4D486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8952" y="1598898"/>
            <a:ext cx="5064787" cy="2743200"/>
          </a:xfrm>
          <a:prstGeom prst="rect">
            <a:avLst/>
          </a:prstGeom>
        </p:spPr>
      </p:pic>
      <p:pic>
        <p:nvPicPr>
          <p:cNvPr id="10" name="Picture 9">
            <a:extLst>
              <a:ext uri="{FF2B5EF4-FFF2-40B4-BE49-F238E27FC236}">
                <a16:creationId xmlns:a16="http://schemas.microsoft.com/office/drawing/2014/main" id="{40F0854B-DB58-85CB-9143-FF66E6500733}"/>
              </a:ext>
            </a:extLst>
          </p:cNvPr>
          <p:cNvPicPr>
            <a:picLocks noChangeAspect="1"/>
          </p:cNvPicPr>
          <p:nvPr/>
        </p:nvPicPr>
        <p:blipFill>
          <a:blip r:embed="rId5">
            <a:extLst>
              <a:ext uri="{28A0092B-C50C-407E-A947-70E740481C1C}">
                <a14:useLocalDpi xmlns:a14="http://schemas.microsoft.com/office/drawing/2010/main" val="0"/>
              </a:ext>
            </a:extLst>
          </a:blip>
          <a:srcRect l="1518" r="1380"/>
          <a:stretch>
            <a:fillRect/>
          </a:stretch>
        </p:blipFill>
        <p:spPr>
          <a:xfrm>
            <a:off x="186183" y="4145554"/>
            <a:ext cx="3752769" cy="2712446"/>
          </a:xfrm>
          <a:prstGeom prst="rect">
            <a:avLst/>
          </a:prstGeom>
        </p:spPr>
      </p:pic>
      <p:sp>
        <p:nvSpPr>
          <p:cNvPr id="11" name="Rectangle 10">
            <a:extLst>
              <a:ext uri="{FF2B5EF4-FFF2-40B4-BE49-F238E27FC236}">
                <a16:creationId xmlns:a16="http://schemas.microsoft.com/office/drawing/2014/main" id="{E8378191-4BF7-DE1F-37F4-DC5BA55E1E3F}"/>
              </a:ext>
            </a:extLst>
          </p:cNvPr>
          <p:cNvSpPr/>
          <p:nvPr/>
        </p:nvSpPr>
        <p:spPr>
          <a:xfrm>
            <a:off x="4382736" y="4342098"/>
            <a:ext cx="4177218" cy="2291024"/>
          </a:xfrm>
          <a:prstGeom prst="rect">
            <a:avLst/>
          </a:prstGeom>
          <a:solidFill>
            <a:schemeClr val="bg2"/>
          </a:solidFill>
          <a:ln w="762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panose="020B0604020202020204" pitchFamily="34" charset="0"/>
              <a:buChar char="•"/>
            </a:pPr>
            <a:r>
              <a:rPr lang="en-US" dirty="0"/>
              <a:t>Ammo boxes</a:t>
            </a:r>
          </a:p>
          <a:p>
            <a:pPr marL="285750" indent="-285750">
              <a:buFont typeface="Arial" panose="020B0604020202020204" pitchFamily="34" charset="0"/>
              <a:buChar char="•"/>
            </a:pPr>
            <a:r>
              <a:rPr lang="en-US" dirty="0"/>
              <a:t>Pocket ammo magazine </a:t>
            </a:r>
          </a:p>
          <a:p>
            <a:pPr marL="285750" indent="-285750">
              <a:buFont typeface="Arial" panose="020B0604020202020204" pitchFamily="34" charset="0"/>
              <a:buChar char="•"/>
            </a:pPr>
            <a:r>
              <a:rPr lang="en-US" dirty="0"/>
              <a:t>Magazine cartridges </a:t>
            </a:r>
          </a:p>
          <a:p>
            <a:pPr marL="285750" indent="-285750">
              <a:buFont typeface="Arial" panose="020B0604020202020204" pitchFamily="34" charset="0"/>
              <a:buChar char="•"/>
            </a:pPr>
            <a:r>
              <a:rPr lang="en-US" dirty="0"/>
              <a:t>Case ammo small arms </a:t>
            </a:r>
          </a:p>
          <a:p>
            <a:pPr marL="285750" indent="-285750">
              <a:buFont typeface="Arial" panose="020B0604020202020204" pitchFamily="34" charset="0"/>
              <a:buChar char="•"/>
            </a:pPr>
            <a:r>
              <a:rPr lang="en-US" dirty="0"/>
              <a:t>Grenade boxes </a:t>
            </a:r>
          </a:p>
          <a:p>
            <a:pPr marL="285750" indent="-285750">
              <a:buFont typeface="Arial" panose="020B0604020202020204" pitchFamily="34" charset="0"/>
              <a:buChar char="•"/>
            </a:pPr>
            <a:r>
              <a:rPr lang="en-US" dirty="0">
                <a:hlinkClick r:id="rId6" action="ppaction://hlinksldjump"/>
              </a:rPr>
              <a:t>Loose ammunition rounds </a:t>
            </a:r>
            <a:endParaRPr lang="en-US" dirty="0"/>
          </a:p>
          <a:p>
            <a:pPr marL="285750" indent="-285750">
              <a:buFont typeface="Arial" panose="020B0604020202020204" pitchFamily="34" charset="0"/>
              <a:buChar char="•"/>
            </a:pPr>
            <a:r>
              <a:rPr lang="en-US" dirty="0"/>
              <a:t>Any suspect material  </a:t>
            </a:r>
          </a:p>
        </p:txBody>
      </p:sp>
      <p:pic>
        <p:nvPicPr>
          <p:cNvPr id="15" name="Picture 14">
            <a:extLst>
              <a:ext uri="{FF2B5EF4-FFF2-40B4-BE49-F238E27FC236}">
                <a16:creationId xmlns:a16="http://schemas.microsoft.com/office/drawing/2014/main" id="{CE288FA9-69E0-9309-94CA-8D2D922F3E8A}"/>
              </a:ext>
            </a:extLst>
          </p:cNvPr>
          <p:cNvPicPr>
            <a:picLocks noChangeAspect="1"/>
          </p:cNvPicPr>
          <p:nvPr/>
        </p:nvPicPr>
        <p:blipFill>
          <a:blip r:embed="rId7">
            <a:extLst>
              <a:ext uri="{28A0092B-C50C-407E-A947-70E740481C1C}">
                <a14:useLocalDpi xmlns:a14="http://schemas.microsoft.com/office/drawing/2010/main" val="0"/>
              </a:ext>
            </a:extLst>
          </a:blip>
          <a:srcRect l="2" r="1721"/>
          <a:stretch>
            <a:fillRect/>
          </a:stretch>
        </p:blipFill>
        <p:spPr>
          <a:xfrm>
            <a:off x="9021983" y="1670001"/>
            <a:ext cx="2943895" cy="2600994"/>
          </a:xfrm>
          <a:prstGeom prst="rect">
            <a:avLst/>
          </a:prstGeom>
        </p:spPr>
      </p:pic>
      <p:pic>
        <p:nvPicPr>
          <p:cNvPr id="17" name="Picture 16">
            <a:extLst>
              <a:ext uri="{FF2B5EF4-FFF2-40B4-BE49-F238E27FC236}">
                <a16:creationId xmlns:a16="http://schemas.microsoft.com/office/drawing/2014/main" id="{099C4115-0D9A-CB12-DA21-03746C6E9DA5}"/>
              </a:ext>
            </a:extLst>
          </p:cNvPr>
          <p:cNvPicPr>
            <a:picLocks noChangeAspect="1"/>
          </p:cNvPicPr>
          <p:nvPr/>
        </p:nvPicPr>
        <p:blipFill>
          <a:blip r:embed="rId8">
            <a:extLst>
              <a:ext uri="{28A0092B-C50C-407E-A947-70E740481C1C}">
                <a14:useLocalDpi xmlns:a14="http://schemas.microsoft.com/office/drawing/2010/main" val="0"/>
              </a:ext>
            </a:extLst>
          </a:blip>
          <a:srcRect r="2625" b="4158"/>
          <a:stretch>
            <a:fillRect/>
          </a:stretch>
        </p:blipFill>
        <p:spPr>
          <a:xfrm>
            <a:off x="9006587" y="4342098"/>
            <a:ext cx="3002076" cy="1661785"/>
          </a:xfrm>
          <a:prstGeom prst="rect">
            <a:avLst/>
          </a:prstGeom>
        </p:spPr>
      </p:pic>
    </p:spTree>
    <p:extLst>
      <p:ext uri="{BB962C8B-B14F-4D97-AF65-F5344CB8AC3E}">
        <p14:creationId xmlns:p14="http://schemas.microsoft.com/office/powerpoint/2010/main" val="10458578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D376B-3E8F-703D-A0D6-9EBB2667999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FF78D89-D7AD-AC40-5CFA-DD017B8AF049}"/>
              </a:ext>
            </a:extLst>
          </p:cNvPr>
          <p:cNvSpPr txBox="1"/>
          <p:nvPr/>
        </p:nvSpPr>
        <p:spPr>
          <a:xfrm>
            <a:off x="1234790" y="512772"/>
            <a:ext cx="9115150" cy="369332"/>
          </a:xfrm>
          <a:prstGeom prst="rect">
            <a:avLst/>
          </a:prstGeom>
          <a:noFill/>
        </p:spPr>
        <p:txBody>
          <a:bodyPr wrap="square" rtlCol="0">
            <a:spAutoFit/>
          </a:bodyPr>
          <a:lstStyle/>
          <a:p>
            <a:r>
              <a:rPr lang="en-US" dirty="0">
                <a:solidFill>
                  <a:schemeClr val="bg1"/>
                </a:solidFill>
              </a:rPr>
              <a:t>Identify the Requirements for Certification and Verification of DEMIL  </a:t>
            </a:r>
          </a:p>
        </p:txBody>
      </p:sp>
      <p:sp>
        <p:nvSpPr>
          <p:cNvPr id="6" name="TextBox 5">
            <a:extLst>
              <a:ext uri="{FF2B5EF4-FFF2-40B4-BE49-F238E27FC236}">
                <a16:creationId xmlns:a16="http://schemas.microsoft.com/office/drawing/2014/main" id="{32E1B030-29E3-76FF-F41B-B080A96E71A6}"/>
              </a:ext>
            </a:extLst>
          </p:cNvPr>
          <p:cNvSpPr txBox="1"/>
          <p:nvPr/>
        </p:nvSpPr>
        <p:spPr>
          <a:xfrm>
            <a:off x="-19664" y="999988"/>
            <a:ext cx="12211664" cy="369332"/>
          </a:xfrm>
          <a:prstGeom prst="rect">
            <a:avLst/>
          </a:prstGeom>
          <a:noFill/>
        </p:spPr>
        <p:txBody>
          <a:bodyPr wrap="square">
            <a:spAutoFit/>
          </a:bodyPr>
          <a:lstStyle/>
          <a:p>
            <a:r>
              <a:rPr lang="en-US" dirty="0">
                <a:solidFill>
                  <a:schemeClr val="bg1"/>
                </a:solidFill>
              </a:rPr>
              <a:t>Certification of DEMIL – Preparation (Inspection</a:t>
            </a:r>
          </a:p>
        </p:txBody>
      </p:sp>
      <p:sp>
        <p:nvSpPr>
          <p:cNvPr id="13" name="Action Button: Go Back or Previous 12">
            <a:hlinkClick r:id="" action="ppaction://hlinkshowjump?jump=previousslide" highlightClick="1"/>
            <a:extLst>
              <a:ext uri="{FF2B5EF4-FFF2-40B4-BE49-F238E27FC236}">
                <a16:creationId xmlns:a16="http://schemas.microsoft.com/office/drawing/2014/main" id="{543B9C1E-58FA-A15D-0FFB-0F4DCDCFFDCA}"/>
              </a:ext>
            </a:extLst>
          </p:cNvPr>
          <p:cNvSpPr/>
          <p:nvPr/>
        </p:nvSpPr>
        <p:spPr>
          <a:xfrm>
            <a:off x="10295021" y="6112042"/>
            <a:ext cx="593557" cy="316467"/>
          </a:xfrm>
          <a:prstGeom prst="actionButtonBackPreviou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descr="Text&#10;&#10;AI-generated content may be incorrect.">
            <a:extLst>
              <a:ext uri="{FF2B5EF4-FFF2-40B4-BE49-F238E27FC236}">
                <a16:creationId xmlns:a16="http://schemas.microsoft.com/office/drawing/2014/main" id="{B4A153D1-EBBA-A9C3-4CC8-097B55675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69" y="1526148"/>
            <a:ext cx="10191751" cy="5204911"/>
          </a:xfrm>
          <a:prstGeom prst="rect">
            <a:avLst/>
          </a:prstGeom>
        </p:spPr>
      </p:pic>
    </p:spTree>
    <p:extLst>
      <p:ext uri="{BB962C8B-B14F-4D97-AF65-F5344CB8AC3E}">
        <p14:creationId xmlns:p14="http://schemas.microsoft.com/office/powerpoint/2010/main" val="14380480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F3848-1F5B-7A86-8495-75C1FEE0B22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530C0B6-5EF0-C9AE-430D-0AF45452A306}"/>
              </a:ext>
            </a:extLst>
          </p:cNvPr>
          <p:cNvSpPr txBox="1"/>
          <p:nvPr/>
        </p:nvSpPr>
        <p:spPr>
          <a:xfrm>
            <a:off x="1240282" y="508716"/>
            <a:ext cx="9115150" cy="369332"/>
          </a:xfrm>
          <a:prstGeom prst="rect">
            <a:avLst/>
          </a:prstGeom>
          <a:noFill/>
        </p:spPr>
        <p:txBody>
          <a:bodyPr wrap="square" rtlCol="0">
            <a:spAutoFit/>
          </a:bodyPr>
          <a:lstStyle/>
          <a:p>
            <a:r>
              <a:rPr lang="en-US" dirty="0">
                <a:solidFill>
                  <a:schemeClr val="bg1"/>
                </a:solidFill>
              </a:rPr>
              <a:t>Identify the Requirements for Certification and Verification of DEMIL  </a:t>
            </a:r>
          </a:p>
        </p:txBody>
      </p:sp>
      <p:sp>
        <p:nvSpPr>
          <p:cNvPr id="6" name="TextBox 5">
            <a:extLst>
              <a:ext uri="{FF2B5EF4-FFF2-40B4-BE49-F238E27FC236}">
                <a16:creationId xmlns:a16="http://schemas.microsoft.com/office/drawing/2014/main" id="{734D5145-C801-E944-BEA4-51F047EDBCA9}"/>
              </a:ext>
            </a:extLst>
          </p:cNvPr>
          <p:cNvSpPr txBox="1"/>
          <p:nvPr/>
        </p:nvSpPr>
        <p:spPr>
          <a:xfrm>
            <a:off x="-19664" y="999988"/>
            <a:ext cx="12211664" cy="369332"/>
          </a:xfrm>
          <a:prstGeom prst="rect">
            <a:avLst/>
          </a:prstGeom>
          <a:noFill/>
        </p:spPr>
        <p:txBody>
          <a:bodyPr wrap="square">
            <a:spAutoFit/>
          </a:bodyPr>
          <a:lstStyle/>
          <a:p>
            <a:r>
              <a:rPr lang="en-US" dirty="0">
                <a:solidFill>
                  <a:schemeClr val="bg1"/>
                </a:solidFill>
              </a:rPr>
              <a:t>Certification of DEMIL – Execution (Certification)                                                                                                                                                 16/30</a:t>
            </a:r>
          </a:p>
        </p:txBody>
      </p:sp>
      <p:sp>
        <p:nvSpPr>
          <p:cNvPr id="13" name="Action Button: Go Back or Previous 12">
            <a:hlinkClick r:id="" action="ppaction://hlinkshowjump?jump=previousslide" highlightClick="1"/>
            <a:extLst>
              <a:ext uri="{FF2B5EF4-FFF2-40B4-BE49-F238E27FC236}">
                <a16:creationId xmlns:a16="http://schemas.microsoft.com/office/drawing/2014/main" id="{13E20441-22A9-89F3-D8F1-B7FB98FD8B5D}"/>
              </a:ext>
            </a:extLst>
          </p:cNvPr>
          <p:cNvSpPr/>
          <p:nvPr/>
        </p:nvSpPr>
        <p:spPr>
          <a:xfrm>
            <a:off x="10295021" y="6112042"/>
            <a:ext cx="593557" cy="316467"/>
          </a:xfrm>
          <a:prstGeom prst="actionButtonBackPreviou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Action Button: Go Forward or Next 13">
            <a:hlinkClick r:id="" action="ppaction://hlinkshowjump?jump=nextslide" highlightClick="1"/>
            <a:extLst>
              <a:ext uri="{FF2B5EF4-FFF2-40B4-BE49-F238E27FC236}">
                <a16:creationId xmlns:a16="http://schemas.microsoft.com/office/drawing/2014/main" id="{3887A836-8BDE-FBC3-64A8-812ADAE4A425}"/>
              </a:ext>
            </a:extLst>
          </p:cNvPr>
          <p:cNvSpPr/>
          <p:nvPr/>
        </p:nvSpPr>
        <p:spPr>
          <a:xfrm>
            <a:off x="11036968" y="6112042"/>
            <a:ext cx="593557" cy="316467"/>
          </a:xfrm>
          <a:prstGeom prst="actionButtonForwardNex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F057E149-25B9-61F7-8311-EBDA464C49A5}"/>
              </a:ext>
            </a:extLst>
          </p:cNvPr>
          <p:cNvSpPr txBox="1"/>
          <p:nvPr/>
        </p:nvSpPr>
        <p:spPr>
          <a:xfrm>
            <a:off x="196835" y="1510482"/>
            <a:ext cx="11798329" cy="2031325"/>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a) Individuals with the skills needed to accomplish the DEMIL procedure.</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b) Supervision of individuals who are undergoing on-the-job (OJT) training.</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 Certifies completion with entries on the DEMIL Certificate e.g., (signature, date, and category/paragraph from DoDM 4160.28-V2, Section 4).</a:t>
            </a:r>
          </a:p>
          <a:p>
            <a:pPr marL="285750" indent="-285750">
              <a:buFont typeface="Arial" panose="020B0604020202020204" pitchFamily="34" charset="0"/>
              <a:buChar char="•"/>
            </a:pPr>
            <a:endParaRPr lang="en-US" dirty="0"/>
          </a:p>
        </p:txBody>
      </p:sp>
      <p:pic>
        <p:nvPicPr>
          <p:cNvPr id="4" name="Picture 3" descr="A picture containing text&#10;&#10;AI-generated content may be incorrect.">
            <a:extLst>
              <a:ext uri="{FF2B5EF4-FFF2-40B4-BE49-F238E27FC236}">
                <a16:creationId xmlns:a16="http://schemas.microsoft.com/office/drawing/2014/main" id="{99D21D74-6372-C640-7651-96A3F90EFC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35" y="3261198"/>
            <a:ext cx="9949796" cy="3520602"/>
          </a:xfrm>
          <a:prstGeom prst="rect">
            <a:avLst/>
          </a:prstGeom>
        </p:spPr>
      </p:pic>
    </p:spTree>
    <p:extLst>
      <p:ext uri="{BB962C8B-B14F-4D97-AF65-F5344CB8AC3E}">
        <p14:creationId xmlns:p14="http://schemas.microsoft.com/office/powerpoint/2010/main" val="2794674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6E892-176B-9150-AB7D-1744FEB2AAE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832FF62-C6E6-6614-FE00-1CAF80EFC8C6}"/>
              </a:ext>
            </a:extLst>
          </p:cNvPr>
          <p:cNvSpPr txBox="1"/>
          <p:nvPr/>
        </p:nvSpPr>
        <p:spPr>
          <a:xfrm>
            <a:off x="1240282" y="515591"/>
            <a:ext cx="9115150" cy="369332"/>
          </a:xfrm>
          <a:prstGeom prst="rect">
            <a:avLst/>
          </a:prstGeom>
          <a:noFill/>
        </p:spPr>
        <p:txBody>
          <a:bodyPr wrap="square" rtlCol="0">
            <a:spAutoFit/>
          </a:bodyPr>
          <a:lstStyle/>
          <a:p>
            <a:r>
              <a:rPr lang="en-US" dirty="0">
                <a:solidFill>
                  <a:schemeClr val="bg1"/>
                </a:solidFill>
              </a:rPr>
              <a:t>Identify the Requirements for Certification and Verification of DEMIL  </a:t>
            </a:r>
          </a:p>
        </p:txBody>
      </p:sp>
      <p:sp>
        <p:nvSpPr>
          <p:cNvPr id="6" name="TextBox 5">
            <a:extLst>
              <a:ext uri="{FF2B5EF4-FFF2-40B4-BE49-F238E27FC236}">
                <a16:creationId xmlns:a16="http://schemas.microsoft.com/office/drawing/2014/main" id="{19971DAA-B275-52A1-9288-47246D7F7095}"/>
              </a:ext>
            </a:extLst>
          </p:cNvPr>
          <p:cNvSpPr txBox="1"/>
          <p:nvPr/>
        </p:nvSpPr>
        <p:spPr>
          <a:xfrm>
            <a:off x="-19664" y="994496"/>
            <a:ext cx="12211664" cy="369332"/>
          </a:xfrm>
          <a:prstGeom prst="rect">
            <a:avLst/>
          </a:prstGeom>
          <a:noFill/>
        </p:spPr>
        <p:txBody>
          <a:bodyPr wrap="square">
            <a:spAutoFit/>
          </a:bodyPr>
          <a:lstStyle/>
          <a:p>
            <a:r>
              <a:rPr lang="en-US" dirty="0">
                <a:solidFill>
                  <a:schemeClr val="bg1"/>
                </a:solidFill>
              </a:rPr>
              <a:t>Certification of DEMIL – Execution (Certifier Qualifications)                                                                                                                            17/30</a:t>
            </a:r>
          </a:p>
        </p:txBody>
      </p:sp>
      <p:sp>
        <p:nvSpPr>
          <p:cNvPr id="13" name="Action Button: Go Back or Previous 12">
            <a:hlinkClick r:id="" action="ppaction://hlinkshowjump?jump=previousslide" highlightClick="1"/>
            <a:extLst>
              <a:ext uri="{FF2B5EF4-FFF2-40B4-BE49-F238E27FC236}">
                <a16:creationId xmlns:a16="http://schemas.microsoft.com/office/drawing/2014/main" id="{272FD0FA-73D6-F8E5-9685-5097972E9CBB}"/>
              </a:ext>
            </a:extLst>
          </p:cNvPr>
          <p:cNvSpPr/>
          <p:nvPr/>
        </p:nvSpPr>
        <p:spPr>
          <a:xfrm>
            <a:off x="10295021" y="6112042"/>
            <a:ext cx="593557" cy="316467"/>
          </a:xfrm>
          <a:prstGeom prst="actionButtonBackPreviou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Action Button: Go Forward or Next 13">
            <a:hlinkClick r:id="" action="ppaction://hlinkshowjump?jump=nextslide" highlightClick="1"/>
            <a:extLst>
              <a:ext uri="{FF2B5EF4-FFF2-40B4-BE49-F238E27FC236}">
                <a16:creationId xmlns:a16="http://schemas.microsoft.com/office/drawing/2014/main" id="{B8131236-F233-71FC-FA24-E6EED614D77B}"/>
              </a:ext>
            </a:extLst>
          </p:cNvPr>
          <p:cNvSpPr/>
          <p:nvPr/>
        </p:nvSpPr>
        <p:spPr>
          <a:xfrm>
            <a:off x="11036968" y="6112042"/>
            <a:ext cx="593557" cy="316467"/>
          </a:xfrm>
          <a:prstGeom prst="actionButtonForwardNex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63524EC3-7DAA-3D5C-F4A8-F80CEF48720E}"/>
              </a:ext>
            </a:extLst>
          </p:cNvPr>
          <p:cNvSpPr txBox="1"/>
          <p:nvPr/>
        </p:nvSpPr>
        <p:spPr>
          <a:xfrm>
            <a:off x="241271" y="1457058"/>
            <a:ext cx="6692929" cy="4524315"/>
          </a:xfrm>
          <a:prstGeom prst="rect">
            <a:avLst/>
          </a:prstGeom>
          <a:noFill/>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Personnel performing a physical DEMIL function must be qualified for processes and equipment used in the performance of physical DEMIL.</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a:t>
            </a:r>
            <a:r>
              <a:rPr lang="en-US" b="1" i="1" u="sng" dirty="0">
                <a:latin typeface="Times New Roman" panose="02020603050405020304" pitchFamily="18" charset="0"/>
                <a:cs typeface="Times New Roman" panose="02020603050405020304" pitchFamily="18" charset="0"/>
              </a:rPr>
              <a:t>organization</a:t>
            </a:r>
            <a:r>
              <a:rPr lang="en-US" dirty="0">
                <a:latin typeface="Times New Roman" panose="02020603050405020304" pitchFamily="18" charset="0"/>
                <a:cs typeface="Times New Roman" panose="02020603050405020304" pitchFamily="18" charset="0"/>
              </a:rPr>
              <a:t> that employs personnel to perform DEMIL are responsible to </a:t>
            </a:r>
            <a:r>
              <a:rPr lang="en-US" b="1" i="1" u="sng" dirty="0">
                <a:latin typeface="Times New Roman" panose="02020603050405020304" pitchFamily="18" charset="0"/>
                <a:cs typeface="Times New Roman" panose="02020603050405020304" pitchFamily="18" charset="0"/>
              </a:rPr>
              <a:t>determine their qualifications </a:t>
            </a:r>
            <a:r>
              <a:rPr lang="en-US" dirty="0">
                <a:latin typeface="Times New Roman" panose="02020603050405020304" pitchFamily="18" charset="0"/>
                <a:cs typeface="Times New Roman" panose="02020603050405020304" pitchFamily="18" charset="0"/>
              </a:rPr>
              <a:t>either through formal or on-the-job training.</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Personnel </a:t>
            </a:r>
            <a:r>
              <a:rPr lang="en-US" b="1" i="1" u="sng" dirty="0">
                <a:latin typeface="Times New Roman" panose="02020603050405020304" pitchFamily="18" charset="0"/>
                <a:cs typeface="Times New Roman" panose="02020603050405020304" pitchFamily="18" charset="0"/>
              </a:rPr>
              <a:t>certifying the DEMIL </a:t>
            </a:r>
            <a:r>
              <a:rPr lang="en-US" dirty="0">
                <a:latin typeface="Times New Roman" panose="02020603050405020304" pitchFamily="18" charset="0"/>
                <a:cs typeface="Times New Roman" panose="02020603050405020304" pitchFamily="18" charset="0"/>
              </a:rPr>
              <a:t>must be knowledgeable of the </a:t>
            </a:r>
            <a:r>
              <a:rPr lang="en-US" b="1" dirty="0">
                <a:latin typeface="Times New Roman" panose="02020603050405020304" pitchFamily="18" charset="0"/>
                <a:cs typeface="Times New Roman" panose="02020603050405020304" pitchFamily="18" charset="0"/>
              </a:rPr>
              <a:t>DEMIL requirements </a:t>
            </a:r>
            <a:r>
              <a:rPr lang="en-US" dirty="0">
                <a:latin typeface="Times New Roman" panose="02020603050405020304" pitchFamily="18" charset="0"/>
                <a:cs typeface="Times New Roman" panose="02020603050405020304" pitchFamily="18" charset="0"/>
              </a:rPr>
              <a:t>in DoDM 4160.28-V2, for the material being processed and observed an experienced certifier before assuming duties as a certifier.</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Personnel </a:t>
            </a:r>
            <a:r>
              <a:rPr lang="en-US" b="1" i="1" u="sng" dirty="0">
                <a:latin typeface="Times New Roman" panose="02020603050405020304" pitchFamily="18" charset="0"/>
                <a:cs typeface="Times New Roman" panose="02020603050405020304" pitchFamily="18" charset="0"/>
              </a:rPr>
              <a:t>certifying the DEMIL as a witness </a:t>
            </a:r>
            <a:r>
              <a:rPr lang="en-US" dirty="0">
                <a:latin typeface="Times New Roman" panose="02020603050405020304" pitchFamily="18" charset="0"/>
                <a:cs typeface="Times New Roman" panose="02020603050405020304" pitchFamily="18" charset="0"/>
              </a:rPr>
              <a:t>must be able to determine that the destructive action taken meets the </a:t>
            </a:r>
            <a:r>
              <a:rPr lang="en-US" b="1" dirty="0">
                <a:latin typeface="Times New Roman" panose="02020603050405020304" pitchFamily="18" charset="0"/>
                <a:cs typeface="Times New Roman" panose="02020603050405020304" pitchFamily="18" charset="0"/>
              </a:rPr>
              <a:t>DEMIL requiremen</a:t>
            </a:r>
            <a:r>
              <a:rPr lang="en-US" dirty="0">
                <a:latin typeface="Times New Roman" panose="02020603050405020304" pitchFamily="18" charset="0"/>
                <a:cs typeface="Times New Roman" panose="02020603050405020304" pitchFamily="18" charset="0"/>
              </a:rPr>
              <a:t>t as outlined in DoDM 4160.28-V2.</a:t>
            </a:r>
          </a:p>
        </p:txBody>
      </p:sp>
      <p:pic>
        <p:nvPicPr>
          <p:cNvPr id="4" name="Picture 3" descr="A group of people standing around a person playing a musical instrument&#10;&#10;AI-generated content may be incorrect.">
            <a:extLst>
              <a:ext uri="{FF2B5EF4-FFF2-40B4-BE49-F238E27FC236}">
                <a16:creationId xmlns:a16="http://schemas.microsoft.com/office/drawing/2014/main" id="{4ED58836-6FD7-8A59-7370-E8EFC5F713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1330" y="1379535"/>
            <a:ext cx="3223539" cy="2232853"/>
          </a:xfrm>
          <a:prstGeom prst="rect">
            <a:avLst/>
          </a:prstGeom>
        </p:spPr>
      </p:pic>
      <p:pic>
        <p:nvPicPr>
          <p:cNvPr id="8" name="Picture 7" descr="A picture containing outdoor, ground, person&#10;&#10;AI-generated content may be incorrect.">
            <a:extLst>
              <a:ext uri="{FF2B5EF4-FFF2-40B4-BE49-F238E27FC236}">
                <a16:creationId xmlns:a16="http://schemas.microsoft.com/office/drawing/2014/main" id="{7DF15D61-5F0C-630F-CF27-F08F9873EC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1329" y="3719215"/>
            <a:ext cx="3223539" cy="2286000"/>
          </a:xfrm>
          <a:prstGeom prst="rect">
            <a:avLst/>
          </a:prstGeom>
        </p:spPr>
      </p:pic>
    </p:spTree>
    <p:extLst>
      <p:ext uri="{BB962C8B-B14F-4D97-AF65-F5344CB8AC3E}">
        <p14:creationId xmlns:p14="http://schemas.microsoft.com/office/powerpoint/2010/main" val="31147761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B5CB0-4014-1230-A454-185380E7EBA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1CE75AD-08F5-DFB7-6B4B-913C3B68AA30}"/>
              </a:ext>
            </a:extLst>
          </p:cNvPr>
          <p:cNvSpPr txBox="1"/>
          <p:nvPr/>
        </p:nvSpPr>
        <p:spPr>
          <a:xfrm>
            <a:off x="1237536" y="512272"/>
            <a:ext cx="9115150" cy="369332"/>
          </a:xfrm>
          <a:prstGeom prst="rect">
            <a:avLst/>
          </a:prstGeom>
          <a:noFill/>
        </p:spPr>
        <p:txBody>
          <a:bodyPr wrap="square" rtlCol="0">
            <a:spAutoFit/>
          </a:bodyPr>
          <a:lstStyle/>
          <a:p>
            <a:r>
              <a:rPr lang="en-US" dirty="0">
                <a:solidFill>
                  <a:schemeClr val="bg1"/>
                </a:solidFill>
              </a:rPr>
              <a:t>Identify the Requirements for Certification and Verification of DEMIL  </a:t>
            </a:r>
          </a:p>
        </p:txBody>
      </p:sp>
      <p:sp>
        <p:nvSpPr>
          <p:cNvPr id="6" name="TextBox 5">
            <a:extLst>
              <a:ext uri="{FF2B5EF4-FFF2-40B4-BE49-F238E27FC236}">
                <a16:creationId xmlns:a16="http://schemas.microsoft.com/office/drawing/2014/main" id="{00EF2611-D856-CC5F-010D-F58196E1EB2F}"/>
              </a:ext>
            </a:extLst>
          </p:cNvPr>
          <p:cNvSpPr txBox="1"/>
          <p:nvPr/>
        </p:nvSpPr>
        <p:spPr>
          <a:xfrm>
            <a:off x="-19664" y="1013718"/>
            <a:ext cx="12211664" cy="369332"/>
          </a:xfrm>
          <a:prstGeom prst="rect">
            <a:avLst/>
          </a:prstGeom>
          <a:noFill/>
        </p:spPr>
        <p:txBody>
          <a:bodyPr wrap="square">
            <a:spAutoFit/>
          </a:bodyPr>
          <a:lstStyle/>
          <a:p>
            <a:r>
              <a:rPr lang="en-US" dirty="0">
                <a:solidFill>
                  <a:schemeClr val="bg1"/>
                </a:solidFill>
              </a:rPr>
              <a:t>Certification of DEMIL – </a:t>
            </a:r>
            <a:r>
              <a:rPr lang="en-US" dirty="0" err="1">
                <a:solidFill>
                  <a:schemeClr val="bg1"/>
                </a:solidFill>
              </a:rPr>
              <a:t>Asseessment</a:t>
            </a:r>
            <a:r>
              <a:rPr lang="en-US" dirty="0">
                <a:solidFill>
                  <a:schemeClr val="bg1"/>
                </a:solidFill>
              </a:rPr>
              <a:t> (Signing DEMIL Certificate)                                                                                                               18/30</a:t>
            </a:r>
          </a:p>
        </p:txBody>
      </p:sp>
      <p:sp>
        <p:nvSpPr>
          <p:cNvPr id="13" name="Action Button: Go Back or Previous 12">
            <a:hlinkClick r:id="" action="ppaction://hlinkshowjump?jump=previousslide" highlightClick="1"/>
            <a:extLst>
              <a:ext uri="{FF2B5EF4-FFF2-40B4-BE49-F238E27FC236}">
                <a16:creationId xmlns:a16="http://schemas.microsoft.com/office/drawing/2014/main" id="{564200E5-5C2E-F0E5-1091-0E12DAB09855}"/>
              </a:ext>
            </a:extLst>
          </p:cNvPr>
          <p:cNvSpPr/>
          <p:nvPr/>
        </p:nvSpPr>
        <p:spPr>
          <a:xfrm>
            <a:off x="10295021" y="6112042"/>
            <a:ext cx="593557" cy="316467"/>
          </a:xfrm>
          <a:prstGeom prst="actionButtonBackPreviou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Action Button: Go Forward or Next 13">
            <a:hlinkClick r:id="" action="ppaction://hlinkshowjump?jump=nextslide" highlightClick="1"/>
            <a:extLst>
              <a:ext uri="{FF2B5EF4-FFF2-40B4-BE49-F238E27FC236}">
                <a16:creationId xmlns:a16="http://schemas.microsoft.com/office/drawing/2014/main" id="{9331081E-2569-1B26-251F-FCAAF524D3DD}"/>
              </a:ext>
            </a:extLst>
          </p:cNvPr>
          <p:cNvSpPr/>
          <p:nvPr/>
        </p:nvSpPr>
        <p:spPr>
          <a:xfrm>
            <a:off x="11036968" y="6112042"/>
            <a:ext cx="593557" cy="316467"/>
          </a:xfrm>
          <a:prstGeom prst="actionButtonForwardNex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BDD56378-8C34-0894-7F70-D9326986F2F6}"/>
              </a:ext>
            </a:extLst>
          </p:cNvPr>
          <p:cNvSpPr txBox="1"/>
          <p:nvPr/>
        </p:nvSpPr>
        <p:spPr>
          <a:xfrm>
            <a:off x="317471" y="1526148"/>
            <a:ext cx="11779279" cy="2862322"/>
          </a:xfrm>
          <a:prstGeom prst="rect">
            <a:avLst/>
          </a:prstGeom>
          <a:noFill/>
        </p:spPr>
        <p:txBody>
          <a:bodyPr wrap="square">
            <a:spAutoFit/>
          </a:bodyPr>
          <a:lstStyle/>
          <a:p>
            <a:pPr marL="342900" indent="-342900">
              <a:buAutoNum type="alphaLcParenR"/>
            </a:pPr>
            <a:r>
              <a:rPr lang="en-US" b="1" i="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Certification</a:t>
            </a:r>
            <a:r>
              <a:rPr lang="en-US"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Certify the DEMIL is complete by the U.S. Person (Government Employee or defense contractor personnel </a:t>
            </a:r>
          </a:p>
          <a:p>
            <a:r>
              <a:rPr lang="en-US" dirty="0">
                <a:latin typeface="Times New Roman" panose="02020603050405020304" pitchFamily="18" charset="0"/>
                <a:cs typeface="Times New Roman" panose="02020603050405020304" pitchFamily="18" charset="0"/>
              </a:rPr>
              <a:t>                              who actually performs or witnesses the DEMIL of the item) by signing and dating. The certificate shall be    </a:t>
            </a:r>
          </a:p>
          <a:p>
            <a:r>
              <a:rPr lang="en-US" dirty="0">
                <a:latin typeface="Times New Roman" panose="02020603050405020304" pitchFamily="18" charset="0"/>
                <a:cs typeface="Times New Roman" panose="02020603050405020304" pitchFamily="18" charset="0"/>
              </a:rPr>
              <a:t>                              executed for all line items demilitarized. If the item is classified, it must first be declassified and certified </a:t>
            </a:r>
          </a:p>
          <a:p>
            <a:r>
              <a:rPr lang="en-US" dirty="0">
                <a:latin typeface="Times New Roman" panose="02020603050405020304" pitchFamily="18" charset="0"/>
                <a:cs typeface="Times New Roman" panose="02020603050405020304" pitchFamily="18" charset="0"/>
              </a:rPr>
              <a:t>                              using a Declassification Certificate (DODM 4160.28-V2 Figure 3).</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b) </a:t>
            </a:r>
            <a:r>
              <a:rPr lang="en-US" b="1" i="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Verification</a:t>
            </a:r>
            <a:r>
              <a:rPr lang="en-US"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DoW</a:t>
            </a:r>
            <a:r>
              <a:rPr lang="en-US" dirty="0">
                <a:latin typeface="Times New Roman" panose="02020603050405020304" pitchFamily="18" charset="0"/>
                <a:cs typeface="Times New Roman" panose="02020603050405020304" pitchFamily="18" charset="0"/>
              </a:rPr>
              <a:t> Components assign technically qualified Government employees who are U.S. citizens, generally in the </a:t>
            </a:r>
          </a:p>
          <a:p>
            <a:r>
              <a:rPr lang="en-US" dirty="0">
                <a:latin typeface="Times New Roman" panose="02020603050405020304" pitchFamily="18" charset="0"/>
                <a:cs typeface="Times New Roman" panose="02020603050405020304" pitchFamily="18" charset="0"/>
              </a:rPr>
              <a:t>                          next higher management or technical level as verifiers to witness the DEMIL of the material with the </a:t>
            </a:r>
          </a:p>
          <a:p>
            <a:r>
              <a:rPr lang="en-US" dirty="0">
                <a:latin typeface="Times New Roman" panose="02020603050405020304" pitchFamily="18" charset="0"/>
                <a:cs typeface="Times New Roman" panose="02020603050405020304" pitchFamily="18" charset="0"/>
              </a:rPr>
              <a:t>                          understanding that signing false certificates constitutes a felony and may subject the individual to prosecution, </a:t>
            </a:r>
          </a:p>
          <a:p>
            <a:r>
              <a:rPr lang="en-US" dirty="0">
                <a:latin typeface="Times New Roman" panose="02020603050405020304" pitchFamily="18" charset="0"/>
                <a:cs typeface="Times New Roman" panose="02020603050405020304" pitchFamily="18" charset="0"/>
              </a:rPr>
              <a:t>                          inspect the residue witness </a:t>
            </a:r>
            <a:r>
              <a:rPr lang="en-US" dirty="0" err="1">
                <a:latin typeface="Times New Roman" panose="02020603050405020304" pitchFamily="18" charset="0"/>
                <a:cs typeface="Times New Roman" panose="02020603050405020304" pitchFamily="18" charset="0"/>
              </a:rPr>
              <a:t>eng</a:t>
            </a:r>
            <a:r>
              <a:rPr lang="en-US" dirty="0">
                <a:latin typeface="Times New Roman" panose="02020603050405020304" pitchFamily="18" charset="0"/>
                <a:cs typeface="Times New Roman" panose="02020603050405020304" pitchFamily="18" charset="0"/>
              </a:rPr>
              <a:t> cannot be done and chain of custody is continuous, and verify the DEMIL by </a:t>
            </a:r>
          </a:p>
          <a:p>
            <a:r>
              <a:rPr lang="en-US" dirty="0">
                <a:latin typeface="Times New Roman" panose="02020603050405020304" pitchFamily="18" charset="0"/>
                <a:cs typeface="Times New Roman" panose="02020603050405020304" pitchFamily="18" charset="0"/>
              </a:rPr>
              <a:t>                          completing the demilitarization certificate with all line items demilitarized.</a:t>
            </a:r>
          </a:p>
        </p:txBody>
      </p:sp>
    </p:spTree>
    <p:extLst>
      <p:ext uri="{BB962C8B-B14F-4D97-AF65-F5344CB8AC3E}">
        <p14:creationId xmlns:p14="http://schemas.microsoft.com/office/powerpoint/2010/main" val="4426016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F9927-C1D4-7137-F451-CF6A9E63AA0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2DA74BA-56F0-5E8C-91A6-0339D2C44821}"/>
              </a:ext>
            </a:extLst>
          </p:cNvPr>
          <p:cNvSpPr txBox="1"/>
          <p:nvPr/>
        </p:nvSpPr>
        <p:spPr>
          <a:xfrm>
            <a:off x="1245773" y="511450"/>
            <a:ext cx="9115150" cy="369332"/>
          </a:xfrm>
          <a:prstGeom prst="rect">
            <a:avLst/>
          </a:prstGeom>
          <a:noFill/>
        </p:spPr>
        <p:txBody>
          <a:bodyPr wrap="square" rtlCol="0">
            <a:spAutoFit/>
          </a:bodyPr>
          <a:lstStyle/>
          <a:p>
            <a:r>
              <a:rPr lang="en-US" dirty="0">
                <a:solidFill>
                  <a:schemeClr val="bg1"/>
                </a:solidFill>
              </a:rPr>
              <a:t>Identify the Requirements for Certification and Verification of DEMIL  </a:t>
            </a:r>
          </a:p>
        </p:txBody>
      </p:sp>
      <p:sp>
        <p:nvSpPr>
          <p:cNvPr id="6" name="TextBox 5">
            <a:extLst>
              <a:ext uri="{FF2B5EF4-FFF2-40B4-BE49-F238E27FC236}">
                <a16:creationId xmlns:a16="http://schemas.microsoft.com/office/drawing/2014/main" id="{FE90BB85-584C-C51F-BC80-AE6B4569374F}"/>
              </a:ext>
            </a:extLst>
          </p:cNvPr>
          <p:cNvSpPr txBox="1"/>
          <p:nvPr/>
        </p:nvSpPr>
        <p:spPr>
          <a:xfrm>
            <a:off x="0" y="997843"/>
            <a:ext cx="12211664" cy="369332"/>
          </a:xfrm>
          <a:prstGeom prst="rect">
            <a:avLst/>
          </a:prstGeom>
          <a:noFill/>
        </p:spPr>
        <p:txBody>
          <a:bodyPr wrap="square">
            <a:spAutoFit/>
          </a:bodyPr>
          <a:lstStyle/>
          <a:p>
            <a:r>
              <a:rPr lang="en-US" dirty="0">
                <a:solidFill>
                  <a:schemeClr val="bg1"/>
                </a:solidFill>
              </a:rPr>
              <a:t>Certification of DEMIL – Assessment (Verification)                                                                                                                                               19/30</a:t>
            </a:r>
          </a:p>
        </p:txBody>
      </p:sp>
      <p:sp>
        <p:nvSpPr>
          <p:cNvPr id="13" name="Action Button: Go Back or Previous 12">
            <a:hlinkClick r:id="" action="ppaction://hlinkshowjump?jump=previousslide" highlightClick="1"/>
            <a:extLst>
              <a:ext uri="{FF2B5EF4-FFF2-40B4-BE49-F238E27FC236}">
                <a16:creationId xmlns:a16="http://schemas.microsoft.com/office/drawing/2014/main" id="{BFEF4F07-02AB-A73C-DBEC-1E8D78DAB8DB}"/>
              </a:ext>
            </a:extLst>
          </p:cNvPr>
          <p:cNvSpPr/>
          <p:nvPr/>
        </p:nvSpPr>
        <p:spPr>
          <a:xfrm>
            <a:off x="10295021" y="6112042"/>
            <a:ext cx="593557" cy="316467"/>
          </a:xfrm>
          <a:prstGeom prst="actionButtonBackPreviou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Action Button: Go Forward or Next 13">
            <a:hlinkClick r:id="" action="ppaction://hlinkshowjump?jump=nextslide" highlightClick="1"/>
            <a:extLst>
              <a:ext uri="{FF2B5EF4-FFF2-40B4-BE49-F238E27FC236}">
                <a16:creationId xmlns:a16="http://schemas.microsoft.com/office/drawing/2014/main" id="{2B4225E6-6004-5D24-8E03-D635AE6AA791}"/>
              </a:ext>
            </a:extLst>
          </p:cNvPr>
          <p:cNvSpPr/>
          <p:nvPr/>
        </p:nvSpPr>
        <p:spPr>
          <a:xfrm>
            <a:off x="11036968" y="6112042"/>
            <a:ext cx="593557" cy="316467"/>
          </a:xfrm>
          <a:prstGeom prst="actionButtonForwardNex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F5E1E3DE-B007-87FA-2792-5EB2515BE078}"/>
              </a:ext>
            </a:extLst>
          </p:cNvPr>
          <p:cNvSpPr txBox="1"/>
          <p:nvPr/>
        </p:nvSpPr>
        <p:spPr>
          <a:xfrm>
            <a:off x="197142" y="1579330"/>
            <a:ext cx="11817379" cy="2031325"/>
          </a:xfrm>
          <a:prstGeom prst="rect">
            <a:avLst/>
          </a:prstGeom>
          <a:noFill/>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verifier must agree with the count before the DEMIL procedure begins.</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 trained individual acting in the role of Verifier either witnesses the Physical DEMIL action or inspects the residue.</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verifier must inspect the residue after completion of the physical DEMIL procedure.</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Verifier signs and dates DEMIL Certificate.</a:t>
            </a:r>
          </a:p>
        </p:txBody>
      </p:sp>
      <p:pic>
        <p:nvPicPr>
          <p:cNvPr id="7" name="Picture 6" descr="Text&#10;&#10;AI-generated content may be incorrect.">
            <a:extLst>
              <a:ext uri="{FF2B5EF4-FFF2-40B4-BE49-F238E27FC236}">
                <a16:creationId xmlns:a16="http://schemas.microsoft.com/office/drawing/2014/main" id="{CBE553ED-C6F5-FBC0-557A-195EEAC9FB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 y="3649493"/>
            <a:ext cx="11734800" cy="2301439"/>
          </a:xfrm>
          <a:prstGeom prst="rect">
            <a:avLst/>
          </a:prstGeom>
        </p:spPr>
      </p:pic>
    </p:spTree>
    <p:extLst>
      <p:ext uri="{BB962C8B-B14F-4D97-AF65-F5344CB8AC3E}">
        <p14:creationId xmlns:p14="http://schemas.microsoft.com/office/powerpoint/2010/main" val="2894810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BE77A-0D6C-D24B-9641-561E15DFB15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A66379D-5ECA-FF46-5490-0D88E76EDEF3}"/>
              </a:ext>
            </a:extLst>
          </p:cNvPr>
          <p:cNvSpPr txBox="1"/>
          <p:nvPr/>
        </p:nvSpPr>
        <p:spPr>
          <a:xfrm>
            <a:off x="1237536" y="512272"/>
            <a:ext cx="9115150" cy="369332"/>
          </a:xfrm>
          <a:prstGeom prst="rect">
            <a:avLst/>
          </a:prstGeom>
          <a:noFill/>
        </p:spPr>
        <p:txBody>
          <a:bodyPr wrap="square" rtlCol="0">
            <a:spAutoFit/>
          </a:bodyPr>
          <a:lstStyle/>
          <a:p>
            <a:r>
              <a:rPr lang="en-US" dirty="0">
                <a:solidFill>
                  <a:schemeClr val="bg1"/>
                </a:solidFill>
              </a:rPr>
              <a:t>Identify the Requirements for Certification and Verification of DEMIL  </a:t>
            </a:r>
          </a:p>
        </p:txBody>
      </p:sp>
      <p:sp>
        <p:nvSpPr>
          <p:cNvPr id="6" name="TextBox 5">
            <a:extLst>
              <a:ext uri="{FF2B5EF4-FFF2-40B4-BE49-F238E27FC236}">
                <a16:creationId xmlns:a16="http://schemas.microsoft.com/office/drawing/2014/main" id="{B07645A0-824C-DDF3-A5FA-8704AB294D7A}"/>
              </a:ext>
            </a:extLst>
          </p:cNvPr>
          <p:cNvSpPr txBox="1"/>
          <p:nvPr/>
        </p:nvSpPr>
        <p:spPr>
          <a:xfrm>
            <a:off x="0" y="999543"/>
            <a:ext cx="12211664" cy="369332"/>
          </a:xfrm>
          <a:prstGeom prst="rect">
            <a:avLst/>
          </a:prstGeom>
          <a:noFill/>
        </p:spPr>
        <p:txBody>
          <a:bodyPr wrap="square">
            <a:spAutoFit/>
          </a:bodyPr>
          <a:lstStyle/>
          <a:p>
            <a:r>
              <a:rPr lang="en-US" dirty="0">
                <a:solidFill>
                  <a:schemeClr val="bg1"/>
                </a:solidFill>
              </a:rPr>
              <a:t>Certification of DEMIL –  Assessment (Verification)                                                                                                                                              20/30</a:t>
            </a:r>
          </a:p>
        </p:txBody>
      </p:sp>
      <p:sp>
        <p:nvSpPr>
          <p:cNvPr id="13" name="Action Button: Go Back or Previous 12">
            <a:hlinkClick r:id="" action="ppaction://hlinkshowjump?jump=previousslide" highlightClick="1"/>
            <a:extLst>
              <a:ext uri="{FF2B5EF4-FFF2-40B4-BE49-F238E27FC236}">
                <a16:creationId xmlns:a16="http://schemas.microsoft.com/office/drawing/2014/main" id="{4A7225BA-43F6-CC2B-EC48-030E39D0F749}"/>
              </a:ext>
            </a:extLst>
          </p:cNvPr>
          <p:cNvSpPr/>
          <p:nvPr/>
        </p:nvSpPr>
        <p:spPr>
          <a:xfrm>
            <a:off x="10295021" y="6112042"/>
            <a:ext cx="593557" cy="316467"/>
          </a:xfrm>
          <a:prstGeom prst="actionButtonBackPreviou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Action Button: Go Forward or Next 13">
            <a:hlinkClick r:id="" action="ppaction://hlinkshowjump?jump=nextslide" highlightClick="1"/>
            <a:extLst>
              <a:ext uri="{FF2B5EF4-FFF2-40B4-BE49-F238E27FC236}">
                <a16:creationId xmlns:a16="http://schemas.microsoft.com/office/drawing/2014/main" id="{CAD64E53-A97C-BCEF-A2D7-0CA2B50A9B1E}"/>
              </a:ext>
            </a:extLst>
          </p:cNvPr>
          <p:cNvSpPr/>
          <p:nvPr/>
        </p:nvSpPr>
        <p:spPr>
          <a:xfrm>
            <a:off x="11036968" y="6112042"/>
            <a:ext cx="593557" cy="316467"/>
          </a:xfrm>
          <a:prstGeom prst="actionButtonForwardNex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E6577FC4-2E63-92D7-8E0D-45E161424402}"/>
              </a:ext>
            </a:extLst>
          </p:cNvPr>
          <p:cNvSpPr txBox="1"/>
          <p:nvPr/>
        </p:nvSpPr>
        <p:spPr>
          <a:xfrm>
            <a:off x="120635" y="1604542"/>
            <a:ext cx="11950729" cy="2031325"/>
          </a:xfrm>
          <a:prstGeom prst="rect">
            <a:avLst/>
          </a:prstGeom>
          <a:noFill/>
        </p:spPr>
        <p:txBody>
          <a:bodyPr wrap="square">
            <a:spAutoFit/>
          </a:bodyPr>
          <a:lstStyle/>
          <a:p>
            <a:pPr marL="285750" indent="-285750">
              <a:buFont typeface="Arial" panose="020B0604020202020204" pitchFamily="34" charset="0"/>
              <a:buChar char="•"/>
            </a:pPr>
            <a:r>
              <a:rPr lang="en-US" dirty="0"/>
              <a:t>The verifier checks the accuracy of the DEMIL Certifier actions to confirm the DEMIL actions performed met the DEMIL requirements as prescribed DoDM 4160.28-V2, DoDM 4160.21, or other authorized DEMIL procedures.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verifier check is essential to mitigate the risk of unintended release of military technology.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Personnel </a:t>
            </a:r>
            <a:r>
              <a:rPr lang="en-US" b="1" i="1" u="sng" dirty="0">
                <a:effectLst>
                  <a:outerShdw blurRad="38100" dist="38100" dir="2700000" algn="tl">
                    <a:srgbClr val="000000">
                      <a:alpha val="43137"/>
                    </a:srgbClr>
                  </a:outerShdw>
                </a:effectLst>
              </a:rPr>
              <a:t>verifying the DEMIL </a:t>
            </a:r>
            <a:r>
              <a:rPr lang="en-US" dirty="0"/>
              <a:t>must be knowledgeable of the DEMIL requirements for the material being processed and have had observed an experienced verifier.</a:t>
            </a:r>
          </a:p>
        </p:txBody>
      </p:sp>
    </p:spTree>
    <p:extLst>
      <p:ext uri="{BB962C8B-B14F-4D97-AF65-F5344CB8AC3E}">
        <p14:creationId xmlns:p14="http://schemas.microsoft.com/office/powerpoint/2010/main" val="3218207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3BAD5-4CA8-A69C-2207-15BD0E905F8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55D8642-5A26-D230-ADAF-58CF96835935}"/>
              </a:ext>
            </a:extLst>
          </p:cNvPr>
          <p:cNvSpPr txBox="1"/>
          <p:nvPr/>
        </p:nvSpPr>
        <p:spPr>
          <a:xfrm>
            <a:off x="1240282" y="514561"/>
            <a:ext cx="9115150" cy="369332"/>
          </a:xfrm>
          <a:prstGeom prst="rect">
            <a:avLst/>
          </a:prstGeom>
          <a:noFill/>
        </p:spPr>
        <p:txBody>
          <a:bodyPr wrap="square" rtlCol="0">
            <a:spAutoFit/>
          </a:bodyPr>
          <a:lstStyle/>
          <a:p>
            <a:r>
              <a:rPr lang="en-US" dirty="0">
                <a:solidFill>
                  <a:schemeClr val="bg1"/>
                </a:solidFill>
              </a:rPr>
              <a:t>Identify the Requirements for Certification and Verification of DEMIL  </a:t>
            </a:r>
          </a:p>
        </p:txBody>
      </p:sp>
      <p:sp>
        <p:nvSpPr>
          <p:cNvPr id="6" name="TextBox 5">
            <a:extLst>
              <a:ext uri="{FF2B5EF4-FFF2-40B4-BE49-F238E27FC236}">
                <a16:creationId xmlns:a16="http://schemas.microsoft.com/office/drawing/2014/main" id="{04244A27-570C-C880-DACD-E281C154CDC0}"/>
              </a:ext>
            </a:extLst>
          </p:cNvPr>
          <p:cNvSpPr txBox="1"/>
          <p:nvPr/>
        </p:nvSpPr>
        <p:spPr>
          <a:xfrm>
            <a:off x="-19664" y="1003728"/>
            <a:ext cx="12211664" cy="369332"/>
          </a:xfrm>
          <a:prstGeom prst="rect">
            <a:avLst/>
          </a:prstGeom>
          <a:noFill/>
        </p:spPr>
        <p:txBody>
          <a:bodyPr wrap="square">
            <a:spAutoFit/>
          </a:bodyPr>
          <a:lstStyle/>
          <a:p>
            <a:r>
              <a:rPr lang="en-US" dirty="0">
                <a:solidFill>
                  <a:schemeClr val="bg1"/>
                </a:solidFill>
              </a:rPr>
              <a:t>Designating Certifiers and Verifiers                                                                                                                                                                               21/30</a:t>
            </a:r>
          </a:p>
        </p:txBody>
      </p:sp>
      <p:sp>
        <p:nvSpPr>
          <p:cNvPr id="13" name="Action Button: Go Back or Previous 12">
            <a:hlinkClick r:id="" action="ppaction://hlinkshowjump?jump=previousslide" highlightClick="1"/>
            <a:extLst>
              <a:ext uri="{FF2B5EF4-FFF2-40B4-BE49-F238E27FC236}">
                <a16:creationId xmlns:a16="http://schemas.microsoft.com/office/drawing/2014/main" id="{D52B2772-83B1-DBBD-CA86-2AEA09BDC533}"/>
              </a:ext>
            </a:extLst>
          </p:cNvPr>
          <p:cNvSpPr/>
          <p:nvPr/>
        </p:nvSpPr>
        <p:spPr>
          <a:xfrm>
            <a:off x="10295021" y="6112042"/>
            <a:ext cx="593557" cy="316467"/>
          </a:xfrm>
          <a:prstGeom prst="actionButtonBackPreviou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Action Button: Go Forward or Next 13">
            <a:hlinkClick r:id="" action="ppaction://hlinkshowjump?jump=nextslide" highlightClick="1"/>
            <a:extLst>
              <a:ext uri="{FF2B5EF4-FFF2-40B4-BE49-F238E27FC236}">
                <a16:creationId xmlns:a16="http://schemas.microsoft.com/office/drawing/2014/main" id="{78472B37-C742-E305-FA60-2F847117A7AF}"/>
              </a:ext>
            </a:extLst>
          </p:cNvPr>
          <p:cNvSpPr/>
          <p:nvPr/>
        </p:nvSpPr>
        <p:spPr>
          <a:xfrm>
            <a:off x="11036968" y="6112042"/>
            <a:ext cx="593557" cy="316467"/>
          </a:xfrm>
          <a:prstGeom prst="actionButtonForwardNex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8CEA1FA6-5726-8E2A-3498-8B144DDF3331}"/>
              </a:ext>
            </a:extLst>
          </p:cNvPr>
          <p:cNvSpPr txBox="1"/>
          <p:nvPr/>
        </p:nvSpPr>
        <p:spPr>
          <a:xfrm>
            <a:off x="241271" y="1457058"/>
            <a:ext cx="11754084" cy="3139321"/>
          </a:xfrm>
          <a:prstGeom prst="rect">
            <a:avLst/>
          </a:prstGeom>
          <a:noFill/>
        </p:spPr>
        <p:txBody>
          <a:bodyPr wrap="square">
            <a:spAutoFit/>
          </a:bodyPr>
          <a:lstStyle/>
          <a:p>
            <a:pPr marL="285750" indent="-285750">
              <a:buFont typeface="Arial" panose="020B0604020202020204" pitchFamily="34" charset="0"/>
              <a:buChar char="•"/>
            </a:pPr>
            <a:r>
              <a:rPr lang="en-US" dirty="0"/>
              <a:t>I certify that the items listed hereon have been demilitarized in accordance with Volumes 1 and 2 of DoD Manual 4160.28 and the procedures in:</a:t>
            </a:r>
          </a:p>
          <a:p>
            <a:pPr marL="285750" indent="-285750">
              <a:buFont typeface="Arial" panose="020B0604020202020204" pitchFamily="34" charset="0"/>
              <a:buChar char="•"/>
            </a:pPr>
            <a:endParaRPr lang="en-US" dirty="0"/>
          </a:p>
          <a:p>
            <a:pPr algn="ctr"/>
            <a:r>
              <a:rPr lang="en-US" b="1" i="1" u="sng" dirty="0">
                <a:effectLst>
                  <a:outerShdw blurRad="38100" dist="38100" dir="2700000" algn="tl">
                    <a:srgbClr val="000000">
                      <a:alpha val="43137"/>
                    </a:srgbClr>
                  </a:outerShdw>
                </a:effectLst>
              </a:rPr>
              <a:t>Certifier</a:t>
            </a:r>
          </a:p>
          <a:p>
            <a:pPr marL="285750" indent="-285750">
              <a:buFont typeface="Arial" panose="020B0604020202020204" pitchFamily="34" charset="0"/>
              <a:buChar char="•"/>
            </a:pPr>
            <a:r>
              <a:rPr lang="en-US" dirty="0"/>
              <a:t>This certificate is signed and dated by the technically qualified U.S. person (Government employee or defense contractor personnel) who actually performed or witnessed the demilitarization of the items listed on this certificate.</a:t>
            </a:r>
          </a:p>
          <a:p>
            <a:pPr marL="285750" indent="-285750">
              <a:buFont typeface="Arial" panose="020B0604020202020204" pitchFamily="34" charset="0"/>
              <a:buChar char="•"/>
            </a:pPr>
            <a:endParaRPr lang="en-US" dirty="0"/>
          </a:p>
          <a:p>
            <a:pPr algn="ctr"/>
            <a:r>
              <a:rPr lang="en-US" b="1" i="1" u="sng" dirty="0">
                <a:effectLst>
                  <a:outerShdw blurRad="38100" dist="38100" dir="2700000" algn="tl">
                    <a:srgbClr val="000000">
                      <a:alpha val="43137"/>
                    </a:srgbClr>
                  </a:outerShdw>
                </a:effectLst>
              </a:rPr>
              <a:t>Verifier</a:t>
            </a:r>
          </a:p>
          <a:p>
            <a:pPr marL="285750" indent="-285750">
              <a:buFont typeface="Arial" panose="020B0604020202020204" pitchFamily="34" charset="0"/>
              <a:buChar char="•"/>
            </a:pPr>
            <a:r>
              <a:rPr lang="en-US" dirty="0"/>
              <a:t>This certificate is signed and dated by the technically qualified Government employee (U.S. citizen) who verified the demilitarization of the items listed on this certificate.</a:t>
            </a:r>
          </a:p>
        </p:txBody>
      </p:sp>
    </p:spTree>
    <p:extLst>
      <p:ext uri="{BB962C8B-B14F-4D97-AF65-F5344CB8AC3E}">
        <p14:creationId xmlns:p14="http://schemas.microsoft.com/office/powerpoint/2010/main" val="35124606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2D1A3-EC67-2ECD-1BD2-892EDE2FA49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178756C-EA3E-398F-446D-D770EA2B9A9D}"/>
              </a:ext>
            </a:extLst>
          </p:cNvPr>
          <p:cNvSpPr txBox="1"/>
          <p:nvPr/>
        </p:nvSpPr>
        <p:spPr>
          <a:xfrm>
            <a:off x="1243028" y="515017"/>
            <a:ext cx="9115150" cy="369332"/>
          </a:xfrm>
          <a:prstGeom prst="rect">
            <a:avLst/>
          </a:prstGeom>
          <a:noFill/>
        </p:spPr>
        <p:txBody>
          <a:bodyPr wrap="square" rtlCol="0">
            <a:spAutoFit/>
          </a:bodyPr>
          <a:lstStyle/>
          <a:p>
            <a:r>
              <a:rPr lang="en-US" dirty="0">
                <a:solidFill>
                  <a:schemeClr val="bg1"/>
                </a:solidFill>
              </a:rPr>
              <a:t>Identify the Requirements for Certification and Verification of DEMIL  </a:t>
            </a:r>
          </a:p>
        </p:txBody>
      </p:sp>
      <p:sp>
        <p:nvSpPr>
          <p:cNvPr id="6" name="TextBox 5">
            <a:extLst>
              <a:ext uri="{FF2B5EF4-FFF2-40B4-BE49-F238E27FC236}">
                <a16:creationId xmlns:a16="http://schemas.microsoft.com/office/drawing/2014/main" id="{22A6F9E1-A5EA-C23F-477C-7A7EA00E942B}"/>
              </a:ext>
            </a:extLst>
          </p:cNvPr>
          <p:cNvSpPr txBox="1"/>
          <p:nvPr/>
        </p:nvSpPr>
        <p:spPr>
          <a:xfrm>
            <a:off x="-19664" y="994496"/>
            <a:ext cx="12211664" cy="369332"/>
          </a:xfrm>
          <a:prstGeom prst="rect">
            <a:avLst/>
          </a:prstGeom>
          <a:noFill/>
        </p:spPr>
        <p:txBody>
          <a:bodyPr wrap="square">
            <a:spAutoFit/>
          </a:bodyPr>
          <a:lstStyle/>
          <a:p>
            <a:r>
              <a:rPr lang="en-US" dirty="0">
                <a:solidFill>
                  <a:schemeClr val="bg1"/>
                </a:solidFill>
              </a:rPr>
              <a:t>Certification of DEMIL – Execution (Certifier Qualifications)                                                                                                                            22/30</a:t>
            </a:r>
          </a:p>
        </p:txBody>
      </p:sp>
      <p:sp>
        <p:nvSpPr>
          <p:cNvPr id="13" name="Action Button: Go Back or Previous 12">
            <a:hlinkClick r:id="" action="ppaction://hlinkshowjump?jump=previousslide" highlightClick="1"/>
            <a:extLst>
              <a:ext uri="{FF2B5EF4-FFF2-40B4-BE49-F238E27FC236}">
                <a16:creationId xmlns:a16="http://schemas.microsoft.com/office/drawing/2014/main" id="{066C4B27-659E-0201-668F-C15EAC91325B}"/>
              </a:ext>
            </a:extLst>
          </p:cNvPr>
          <p:cNvSpPr/>
          <p:nvPr/>
        </p:nvSpPr>
        <p:spPr>
          <a:xfrm>
            <a:off x="10295021" y="6112042"/>
            <a:ext cx="593557" cy="316467"/>
          </a:xfrm>
          <a:prstGeom prst="actionButtonBackPreviou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Action Button: Go Forward or Next 13">
            <a:hlinkClick r:id="" action="ppaction://hlinkshowjump?jump=nextslide" highlightClick="1"/>
            <a:extLst>
              <a:ext uri="{FF2B5EF4-FFF2-40B4-BE49-F238E27FC236}">
                <a16:creationId xmlns:a16="http://schemas.microsoft.com/office/drawing/2014/main" id="{FCCCD631-32B8-E763-0981-2092CAF561E5}"/>
              </a:ext>
            </a:extLst>
          </p:cNvPr>
          <p:cNvSpPr/>
          <p:nvPr/>
        </p:nvSpPr>
        <p:spPr>
          <a:xfrm>
            <a:off x="11036968" y="6112042"/>
            <a:ext cx="593557" cy="316467"/>
          </a:xfrm>
          <a:prstGeom prst="actionButtonForwardNex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DFD2BE3D-4622-6328-9192-06EA882F2EE4}"/>
              </a:ext>
            </a:extLst>
          </p:cNvPr>
          <p:cNvSpPr txBox="1"/>
          <p:nvPr/>
        </p:nvSpPr>
        <p:spPr>
          <a:xfrm>
            <a:off x="384109" y="1673013"/>
            <a:ext cx="6692929" cy="1477328"/>
          </a:xfrm>
          <a:prstGeom prst="rect">
            <a:avLst/>
          </a:prstGeom>
          <a:noFill/>
        </p:spPr>
        <p:txBody>
          <a:bodyPr wrap="square">
            <a:spAutoFit/>
          </a:bodyPr>
          <a:lstStyle/>
          <a:p>
            <a:pPr lvl="1"/>
            <a:r>
              <a:rPr lang="en-US" dirty="0"/>
              <a:t>Identify the policy for DEMIL certification.</a:t>
            </a:r>
          </a:p>
          <a:p>
            <a:pPr marL="285750" indent="-285750">
              <a:buFont typeface="Arial" panose="020B0604020202020204" pitchFamily="34" charset="0"/>
              <a:buChar char="•"/>
            </a:pPr>
            <a:endParaRPr lang="en-US" dirty="0"/>
          </a:p>
          <a:p>
            <a:pPr lvl="1"/>
            <a:r>
              <a:rPr lang="en-US" dirty="0"/>
              <a:t>Describe certification of DEMIL</a:t>
            </a:r>
          </a:p>
          <a:p>
            <a:pPr marL="285750" indent="-285750">
              <a:buFont typeface="Arial" panose="020B0604020202020204" pitchFamily="34" charset="0"/>
              <a:buChar char="•"/>
            </a:pPr>
            <a:endParaRPr lang="en-US" dirty="0"/>
          </a:p>
          <a:p>
            <a:pPr lvl="1"/>
            <a:r>
              <a:rPr lang="en-US" dirty="0"/>
              <a:t>Identify DEMIL Certificate information.</a:t>
            </a:r>
          </a:p>
        </p:txBody>
      </p:sp>
      <p:pic>
        <p:nvPicPr>
          <p:cNvPr id="7" name="Graphic 6" descr="Checkmark with solid fill">
            <a:extLst>
              <a:ext uri="{FF2B5EF4-FFF2-40B4-BE49-F238E27FC236}">
                <a16:creationId xmlns:a16="http://schemas.microsoft.com/office/drawing/2014/main" id="{3B0D0385-CC89-8F35-ED29-0CD4AFACA09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4109" y="1673013"/>
            <a:ext cx="358312" cy="365760"/>
          </a:xfrm>
          <a:prstGeom prst="rect">
            <a:avLst/>
          </a:prstGeom>
        </p:spPr>
      </p:pic>
      <p:pic>
        <p:nvPicPr>
          <p:cNvPr id="9" name="Graphic 8" descr="Checkmark with solid fill">
            <a:extLst>
              <a:ext uri="{FF2B5EF4-FFF2-40B4-BE49-F238E27FC236}">
                <a16:creationId xmlns:a16="http://schemas.microsoft.com/office/drawing/2014/main" id="{AD0DA4B0-5BFC-6DF9-AB6B-F77576EC39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4109" y="2134872"/>
            <a:ext cx="358312" cy="365760"/>
          </a:xfrm>
          <a:prstGeom prst="rect">
            <a:avLst/>
          </a:prstGeom>
        </p:spPr>
      </p:pic>
      <p:sp>
        <p:nvSpPr>
          <p:cNvPr id="10" name="Arrow: Right 9">
            <a:extLst>
              <a:ext uri="{FF2B5EF4-FFF2-40B4-BE49-F238E27FC236}">
                <a16:creationId xmlns:a16="http://schemas.microsoft.com/office/drawing/2014/main" id="{7A66CCAE-78A6-08FB-A63E-28FFF312954F}"/>
              </a:ext>
            </a:extLst>
          </p:cNvPr>
          <p:cNvSpPr/>
          <p:nvPr/>
        </p:nvSpPr>
        <p:spPr>
          <a:xfrm>
            <a:off x="384109" y="2779611"/>
            <a:ext cx="358312" cy="28924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23510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FD507-36A1-4D05-5A36-2BFB90836BC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2E8D0F4-BF8B-1865-F56C-6629CD9B027E}"/>
              </a:ext>
            </a:extLst>
          </p:cNvPr>
          <p:cNvSpPr txBox="1"/>
          <p:nvPr/>
        </p:nvSpPr>
        <p:spPr>
          <a:xfrm>
            <a:off x="1243028" y="512272"/>
            <a:ext cx="9115150" cy="369332"/>
          </a:xfrm>
          <a:prstGeom prst="rect">
            <a:avLst/>
          </a:prstGeom>
          <a:noFill/>
        </p:spPr>
        <p:txBody>
          <a:bodyPr wrap="square" rtlCol="0">
            <a:spAutoFit/>
          </a:bodyPr>
          <a:lstStyle/>
          <a:p>
            <a:r>
              <a:rPr lang="en-US" dirty="0">
                <a:solidFill>
                  <a:schemeClr val="bg1"/>
                </a:solidFill>
              </a:rPr>
              <a:t>Identify the Requirements for Certification and Verification of DEMIL  </a:t>
            </a:r>
          </a:p>
        </p:txBody>
      </p:sp>
      <p:sp>
        <p:nvSpPr>
          <p:cNvPr id="6" name="TextBox 5">
            <a:extLst>
              <a:ext uri="{FF2B5EF4-FFF2-40B4-BE49-F238E27FC236}">
                <a16:creationId xmlns:a16="http://schemas.microsoft.com/office/drawing/2014/main" id="{D1529CF1-30D2-6D31-7D34-8A093C30A09A}"/>
              </a:ext>
            </a:extLst>
          </p:cNvPr>
          <p:cNvSpPr txBox="1"/>
          <p:nvPr/>
        </p:nvSpPr>
        <p:spPr>
          <a:xfrm>
            <a:off x="-19664" y="1002734"/>
            <a:ext cx="12211664" cy="369332"/>
          </a:xfrm>
          <a:prstGeom prst="rect">
            <a:avLst/>
          </a:prstGeom>
          <a:noFill/>
        </p:spPr>
        <p:txBody>
          <a:bodyPr wrap="square">
            <a:spAutoFit/>
          </a:bodyPr>
          <a:lstStyle/>
          <a:p>
            <a:r>
              <a:rPr lang="en-US" dirty="0">
                <a:solidFill>
                  <a:schemeClr val="bg1"/>
                </a:solidFill>
              </a:rPr>
              <a:t>Sample Format of a DEMIL Certificate – Information Requirement                                                                                                              23/30</a:t>
            </a:r>
          </a:p>
        </p:txBody>
      </p:sp>
      <p:sp>
        <p:nvSpPr>
          <p:cNvPr id="13" name="Action Button: Go Back or Previous 12">
            <a:hlinkClick r:id="" action="ppaction://hlinkshowjump?jump=previousslide" highlightClick="1"/>
            <a:extLst>
              <a:ext uri="{FF2B5EF4-FFF2-40B4-BE49-F238E27FC236}">
                <a16:creationId xmlns:a16="http://schemas.microsoft.com/office/drawing/2014/main" id="{0598FC46-B9B7-1950-1587-23D21FD0DF1F}"/>
              </a:ext>
            </a:extLst>
          </p:cNvPr>
          <p:cNvSpPr/>
          <p:nvPr/>
        </p:nvSpPr>
        <p:spPr>
          <a:xfrm>
            <a:off x="10295021" y="6112042"/>
            <a:ext cx="593557" cy="316467"/>
          </a:xfrm>
          <a:prstGeom prst="actionButtonBackPreviou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Action Button: Go Forward or Next 13">
            <a:hlinkClick r:id="" action="ppaction://hlinkshowjump?jump=nextslide" highlightClick="1"/>
            <a:extLst>
              <a:ext uri="{FF2B5EF4-FFF2-40B4-BE49-F238E27FC236}">
                <a16:creationId xmlns:a16="http://schemas.microsoft.com/office/drawing/2014/main" id="{6E3EE0B5-3BD5-3946-449B-973AE3E89723}"/>
              </a:ext>
            </a:extLst>
          </p:cNvPr>
          <p:cNvSpPr/>
          <p:nvPr/>
        </p:nvSpPr>
        <p:spPr>
          <a:xfrm>
            <a:off x="11036968" y="6112042"/>
            <a:ext cx="593557" cy="316467"/>
          </a:xfrm>
          <a:prstGeom prst="actionButtonForwardNex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descr="Table&#10;&#10;AI-generated content may be incorrect.">
            <a:extLst>
              <a:ext uri="{FF2B5EF4-FFF2-40B4-BE49-F238E27FC236}">
                <a16:creationId xmlns:a16="http://schemas.microsoft.com/office/drawing/2014/main" id="{D4549E82-763D-1219-F06F-BAC85CB5CC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717" y="1394034"/>
            <a:ext cx="10120303" cy="5273497"/>
          </a:xfrm>
          <a:prstGeom prst="rect">
            <a:avLst/>
          </a:prstGeom>
        </p:spPr>
      </p:pic>
    </p:spTree>
    <p:extLst>
      <p:ext uri="{BB962C8B-B14F-4D97-AF65-F5344CB8AC3E}">
        <p14:creationId xmlns:p14="http://schemas.microsoft.com/office/powerpoint/2010/main" val="3631397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12F37-454F-B95A-D64F-2D136FB38B7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0E81AE8-928B-EEC3-9E37-CD228A87F80F}"/>
              </a:ext>
            </a:extLst>
          </p:cNvPr>
          <p:cNvSpPr txBox="1"/>
          <p:nvPr/>
        </p:nvSpPr>
        <p:spPr>
          <a:xfrm>
            <a:off x="1244250" y="504034"/>
            <a:ext cx="9026058" cy="369332"/>
          </a:xfrm>
          <a:prstGeom prst="rect">
            <a:avLst/>
          </a:prstGeom>
          <a:noFill/>
        </p:spPr>
        <p:txBody>
          <a:bodyPr wrap="square" rtlCol="0">
            <a:spAutoFit/>
          </a:bodyPr>
          <a:lstStyle/>
          <a:p>
            <a:r>
              <a:rPr lang="en-US" dirty="0">
                <a:solidFill>
                  <a:schemeClr val="bg1"/>
                </a:solidFill>
              </a:rPr>
              <a:t>Identify the Requirements for Certification and Verification of DEMIL  </a:t>
            </a:r>
          </a:p>
        </p:txBody>
      </p:sp>
      <p:sp>
        <p:nvSpPr>
          <p:cNvPr id="6" name="TextBox 5">
            <a:extLst>
              <a:ext uri="{FF2B5EF4-FFF2-40B4-BE49-F238E27FC236}">
                <a16:creationId xmlns:a16="http://schemas.microsoft.com/office/drawing/2014/main" id="{E0652190-31EE-5F1B-1ACD-88355D97C6E1}"/>
              </a:ext>
            </a:extLst>
          </p:cNvPr>
          <p:cNvSpPr txBox="1"/>
          <p:nvPr/>
        </p:nvSpPr>
        <p:spPr>
          <a:xfrm>
            <a:off x="-19664" y="997242"/>
            <a:ext cx="12211664" cy="369332"/>
          </a:xfrm>
          <a:prstGeom prst="rect">
            <a:avLst/>
          </a:prstGeom>
          <a:noFill/>
        </p:spPr>
        <p:txBody>
          <a:bodyPr wrap="square">
            <a:spAutoFit/>
          </a:bodyPr>
          <a:lstStyle/>
          <a:p>
            <a:r>
              <a:rPr lang="en-US" dirty="0" err="1">
                <a:solidFill>
                  <a:schemeClr val="bg1"/>
                </a:solidFill>
              </a:rPr>
              <a:t>DoW</a:t>
            </a:r>
            <a:r>
              <a:rPr lang="en-US" dirty="0">
                <a:solidFill>
                  <a:schemeClr val="bg1"/>
                </a:solidFill>
              </a:rPr>
              <a:t> Policy                                                                                                                                                                                                                                   3/30</a:t>
            </a:r>
          </a:p>
        </p:txBody>
      </p:sp>
      <p:sp>
        <p:nvSpPr>
          <p:cNvPr id="11" name="TextBox 10">
            <a:extLst>
              <a:ext uri="{FF2B5EF4-FFF2-40B4-BE49-F238E27FC236}">
                <a16:creationId xmlns:a16="http://schemas.microsoft.com/office/drawing/2014/main" id="{2607EC54-DE27-BDAD-4BA8-CF893595074E}"/>
              </a:ext>
            </a:extLst>
          </p:cNvPr>
          <p:cNvSpPr txBox="1"/>
          <p:nvPr/>
        </p:nvSpPr>
        <p:spPr>
          <a:xfrm>
            <a:off x="149290" y="1627195"/>
            <a:ext cx="11795060" cy="4801314"/>
          </a:xfrm>
          <a:prstGeom prst="rect">
            <a:avLst/>
          </a:prstGeom>
          <a:noFill/>
        </p:spPr>
        <p:txBody>
          <a:bodyPr wrap="square">
            <a:spAutoFit/>
          </a:bodyPr>
          <a:lstStyle/>
          <a:p>
            <a:r>
              <a:rPr lang="en-US" b="1" i="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DoDI 4160.28</a:t>
            </a:r>
          </a:p>
          <a:p>
            <a:r>
              <a:rPr lang="en-US" dirty="0" err="1">
                <a:latin typeface="Times New Roman" panose="02020603050405020304" pitchFamily="18" charset="0"/>
                <a:cs typeface="Times New Roman" panose="02020603050405020304" pitchFamily="18" charset="0"/>
              </a:rPr>
              <a:t>DoW</a:t>
            </a:r>
            <a:r>
              <a:rPr lang="en-US" dirty="0">
                <a:latin typeface="Times New Roman" panose="02020603050405020304" pitchFamily="18" charset="0"/>
                <a:cs typeface="Times New Roman" panose="02020603050405020304" pitchFamily="18" charset="0"/>
              </a:rPr>
              <a:t> and USCG personal property identified as significant military equipment on the United States Munitions List (USML) in accordance with parts 120 through 130 of title 22, CFR (Reference (e)) and other </a:t>
            </a:r>
            <a:r>
              <a:rPr lang="en-US" dirty="0" err="1">
                <a:latin typeface="Times New Roman" panose="02020603050405020304" pitchFamily="18" charset="0"/>
                <a:cs typeface="Times New Roman" panose="02020603050405020304" pitchFamily="18" charset="0"/>
              </a:rPr>
              <a:t>DoW</a:t>
            </a:r>
            <a:r>
              <a:rPr lang="en-US" dirty="0">
                <a:latin typeface="Times New Roman" panose="02020603050405020304" pitchFamily="18" charset="0"/>
                <a:cs typeface="Times New Roman" panose="02020603050405020304" pitchFamily="18" charset="0"/>
              </a:rPr>
              <a:t> personal property determined to have significant military utility shall be demilitarized prior to release from </a:t>
            </a:r>
            <a:r>
              <a:rPr lang="en-US" dirty="0" err="1">
                <a:latin typeface="Times New Roman" panose="02020603050405020304" pitchFamily="18" charset="0"/>
                <a:cs typeface="Times New Roman" panose="02020603050405020304" pitchFamily="18" charset="0"/>
              </a:rPr>
              <a:t>DoW</a:t>
            </a:r>
            <a:r>
              <a:rPr lang="en-US" dirty="0">
                <a:latin typeface="Times New Roman" panose="02020603050405020304" pitchFamily="18" charset="0"/>
                <a:cs typeface="Times New Roman" panose="02020603050405020304" pitchFamily="18" charset="0"/>
              </a:rPr>
              <a:t> control except when permitted pursuant to specific legal authority.</a:t>
            </a:r>
          </a:p>
          <a:p>
            <a:endParaRPr lang="en-US" dirty="0">
              <a:latin typeface="Times New Roman" panose="02020603050405020304" pitchFamily="18" charset="0"/>
              <a:cs typeface="Times New Roman" panose="02020603050405020304" pitchFamily="18" charset="0"/>
            </a:endParaRPr>
          </a:p>
          <a:p>
            <a:r>
              <a:rPr lang="en-US" b="1" i="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DoDM 4160.28-V2</a:t>
            </a:r>
          </a:p>
          <a:p>
            <a:r>
              <a:rPr lang="en-US" dirty="0">
                <a:latin typeface="Times New Roman" panose="02020603050405020304" pitchFamily="18" charset="0"/>
                <a:cs typeface="Times New Roman" panose="02020603050405020304" pitchFamily="18" charset="0"/>
              </a:rPr>
              <a:t>Provides procedural guidance for DEMIL of </a:t>
            </a:r>
            <a:r>
              <a:rPr lang="en-US" dirty="0" err="1">
                <a:latin typeface="Times New Roman" panose="02020603050405020304" pitchFamily="18" charset="0"/>
                <a:cs typeface="Times New Roman" panose="02020603050405020304" pitchFamily="18" charset="0"/>
              </a:rPr>
              <a:t>DoW</a:t>
            </a:r>
            <a:r>
              <a:rPr lang="en-US" dirty="0">
                <a:latin typeface="Times New Roman" panose="02020603050405020304" pitchFamily="18" charset="0"/>
                <a:cs typeface="Times New Roman" panose="02020603050405020304" pitchFamily="18" charset="0"/>
              </a:rPr>
              <a:t> and USCG personal property and related disposition prior to release from </a:t>
            </a:r>
            <a:r>
              <a:rPr lang="en-US" dirty="0" err="1">
                <a:latin typeface="Times New Roman" panose="02020603050405020304" pitchFamily="18" charset="0"/>
                <a:cs typeface="Times New Roman" panose="02020603050405020304" pitchFamily="18" charset="0"/>
              </a:rPr>
              <a:t>DoW</a:t>
            </a:r>
            <a:r>
              <a:rPr lang="en-US" dirty="0">
                <a:latin typeface="Times New Roman" panose="02020603050405020304" pitchFamily="18" charset="0"/>
                <a:cs typeface="Times New Roman" panose="02020603050405020304" pitchFamily="18" charset="0"/>
              </a:rPr>
              <a:t> control including certification and verification:</a:t>
            </a:r>
          </a:p>
          <a:p>
            <a:endParaRPr lang="en-US" dirty="0">
              <a:latin typeface="Times New Roman" panose="02020603050405020304" pitchFamily="18" charset="0"/>
              <a:cs typeface="Times New Roman" panose="02020603050405020304" pitchFamily="18" charset="0"/>
            </a:endParaRPr>
          </a:p>
          <a:p>
            <a:r>
              <a:rPr lang="en-US" b="1" i="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DoDM 4160.21</a:t>
            </a:r>
          </a:p>
          <a:p>
            <a:r>
              <a:rPr lang="en-US" dirty="0">
                <a:latin typeface="Times New Roman" panose="02020603050405020304" pitchFamily="18" charset="0"/>
                <a:cs typeface="Times New Roman" panose="02020603050405020304" pitchFamily="18" charset="0"/>
              </a:rPr>
              <a:t>Provides guidance for turn-in of property identified as Munitions List Items (MLI)/Commerce Control List Items (CCLI).</a:t>
            </a:r>
          </a:p>
          <a:p>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Note:</a:t>
            </a:r>
          </a:p>
          <a:p>
            <a:pPr lvl="1"/>
            <a:r>
              <a:rPr lang="en-US" b="1" dirty="0">
                <a:latin typeface="Times New Roman" panose="02020603050405020304" pitchFamily="18" charset="0"/>
                <a:cs typeface="Times New Roman" panose="02020603050405020304" pitchFamily="18" charset="0"/>
              </a:rPr>
              <a:t>DoDM 4160.28 replaced DoD 4160.21-M-1 dated Feb. 14, 1995.</a:t>
            </a:r>
          </a:p>
          <a:p>
            <a:pPr lvl="1"/>
            <a:r>
              <a:rPr lang="en-US" b="1" dirty="0">
                <a:latin typeface="Times New Roman" panose="02020603050405020304" pitchFamily="18" charset="0"/>
                <a:cs typeface="Times New Roman" panose="02020603050405020304" pitchFamily="18" charset="0"/>
              </a:rPr>
              <a:t>DoDM 4160.21 replaced DoD 4160.21-M dated Aug. 18, 1997.</a:t>
            </a:r>
          </a:p>
          <a:p>
            <a:pPr lvl="1"/>
            <a:r>
              <a:rPr lang="en-US" b="1" dirty="0">
                <a:latin typeface="Times New Roman" panose="02020603050405020304" pitchFamily="18" charset="0"/>
                <a:cs typeface="Times New Roman" panose="02020603050405020304" pitchFamily="18" charset="0"/>
              </a:rPr>
              <a:t>DoDI 2030.08 addresses implementation of Trade Security Controls.</a:t>
            </a:r>
          </a:p>
        </p:txBody>
      </p:sp>
      <p:sp>
        <p:nvSpPr>
          <p:cNvPr id="13" name="Action Button: Go Back or Previous 12">
            <a:hlinkClick r:id="" action="ppaction://hlinkshowjump?jump=previousslide" highlightClick="1"/>
            <a:extLst>
              <a:ext uri="{FF2B5EF4-FFF2-40B4-BE49-F238E27FC236}">
                <a16:creationId xmlns:a16="http://schemas.microsoft.com/office/drawing/2014/main" id="{E68DF3E2-EDF7-C1DE-FEF0-5487EEA8BA1B}"/>
              </a:ext>
            </a:extLst>
          </p:cNvPr>
          <p:cNvSpPr/>
          <p:nvPr/>
        </p:nvSpPr>
        <p:spPr>
          <a:xfrm>
            <a:off x="10295021" y="6112042"/>
            <a:ext cx="593557" cy="316467"/>
          </a:xfrm>
          <a:prstGeom prst="actionButtonBackPreviou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Action Button: Go Forward or Next 13">
            <a:hlinkClick r:id="" action="ppaction://hlinkshowjump?jump=nextslide" highlightClick="1"/>
            <a:extLst>
              <a:ext uri="{FF2B5EF4-FFF2-40B4-BE49-F238E27FC236}">
                <a16:creationId xmlns:a16="http://schemas.microsoft.com/office/drawing/2014/main" id="{1A86AC13-0456-D6F4-2730-3DFD72580305}"/>
              </a:ext>
            </a:extLst>
          </p:cNvPr>
          <p:cNvSpPr/>
          <p:nvPr/>
        </p:nvSpPr>
        <p:spPr>
          <a:xfrm>
            <a:off x="11036968" y="6112042"/>
            <a:ext cx="593557" cy="316467"/>
          </a:xfrm>
          <a:prstGeom prst="actionButtonForwardNex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104004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12B04-4514-2FE2-04F8-A48271DC80C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8C562C2-DCC4-B742-EF35-46CDEE13DD27}"/>
              </a:ext>
            </a:extLst>
          </p:cNvPr>
          <p:cNvSpPr txBox="1"/>
          <p:nvPr/>
        </p:nvSpPr>
        <p:spPr>
          <a:xfrm>
            <a:off x="1240282" y="509526"/>
            <a:ext cx="9115150" cy="369332"/>
          </a:xfrm>
          <a:prstGeom prst="rect">
            <a:avLst/>
          </a:prstGeom>
          <a:noFill/>
        </p:spPr>
        <p:txBody>
          <a:bodyPr wrap="square" rtlCol="0">
            <a:spAutoFit/>
          </a:bodyPr>
          <a:lstStyle/>
          <a:p>
            <a:r>
              <a:rPr lang="en-US" dirty="0">
                <a:solidFill>
                  <a:schemeClr val="bg1"/>
                </a:solidFill>
              </a:rPr>
              <a:t>Identify the Requirements for Certification and Verification of DEMIL  </a:t>
            </a:r>
          </a:p>
        </p:txBody>
      </p:sp>
      <p:sp>
        <p:nvSpPr>
          <p:cNvPr id="6" name="TextBox 5">
            <a:extLst>
              <a:ext uri="{FF2B5EF4-FFF2-40B4-BE49-F238E27FC236}">
                <a16:creationId xmlns:a16="http://schemas.microsoft.com/office/drawing/2014/main" id="{C8709CA5-DBC1-425E-34BE-4A1FCCB9916E}"/>
              </a:ext>
            </a:extLst>
          </p:cNvPr>
          <p:cNvSpPr txBox="1"/>
          <p:nvPr/>
        </p:nvSpPr>
        <p:spPr>
          <a:xfrm>
            <a:off x="-19664" y="1010972"/>
            <a:ext cx="12211664" cy="369332"/>
          </a:xfrm>
          <a:prstGeom prst="rect">
            <a:avLst/>
          </a:prstGeom>
          <a:noFill/>
        </p:spPr>
        <p:txBody>
          <a:bodyPr wrap="square">
            <a:spAutoFit/>
          </a:bodyPr>
          <a:lstStyle/>
          <a:p>
            <a:r>
              <a:rPr lang="en-US" dirty="0">
                <a:solidFill>
                  <a:schemeClr val="bg1"/>
                </a:solidFill>
              </a:rPr>
              <a:t>Mine Resistant Ambush Protected Vehicle (MRAP)                                                                                                                                               24/30</a:t>
            </a:r>
          </a:p>
        </p:txBody>
      </p:sp>
      <p:sp>
        <p:nvSpPr>
          <p:cNvPr id="13" name="Action Button: Go Back or Previous 12">
            <a:hlinkClick r:id="" action="ppaction://hlinkshowjump?jump=previousslide" highlightClick="1"/>
            <a:extLst>
              <a:ext uri="{FF2B5EF4-FFF2-40B4-BE49-F238E27FC236}">
                <a16:creationId xmlns:a16="http://schemas.microsoft.com/office/drawing/2014/main" id="{1C8D7B45-42B9-26D4-DD7A-028BCB853BE8}"/>
              </a:ext>
            </a:extLst>
          </p:cNvPr>
          <p:cNvSpPr/>
          <p:nvPr/>
        </p:nvSpPr>
        <p:spPr>
          <a:xfrm>
            <a:off x="10295021" y="6112042"/>
            <a:ext cx="593557" cy="316467"/>
          </a:xfrm>
          <a:prstGeom prst="actionButtonBackPreviou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Action Button: Go Forward or Next 13">
            <a:hlinkClick r:id="" action="ppaction://hlinkshowjump?jump=nextslide" highlightClick="1"/>
            <a:extLst>
              <a:ext uri="{FF2B5EF4-FFF2-40B4-BE49-F238E27FC236}">
                <a16:creationId xmlns:a16="http://schemas.microsoft.com/office/drawing/2014/main" id="{9467EE55-660A-1959-3A51-C9807F23BE61}"/>
              </a:ext>
            </a:extLst>
          </p:cNvPr>
          <p:cNvSpPr/>
          <p:nvPr/>
        </p:nvSpPr>
        <p:spPr>
          <a:xfrm>
            <a:off x="11036968" y="6112042"/>
            <a:ext cx="593557" cy="316467"/>
          </a:xfrm>
          <a:prstGeom prst="actionButtonForwardNex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descr="A picture containing text&#10;&#10;AI-generated content may be incorrect.">
            <a:extLst>
              <a:ext uri="{FF2B5EF4-FFF2-40B4-BE49-F238E27FC236}">
                <a16:creationId xmlns:a16="http://schemas.microsoft.com/office/drawing/2014/main" id="{B4D7908A-9053-61CE-F34F-6340E10123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963" y="1526148"/>
            <a:ext cx="9751815" cy="5219885"/>
          </a:xfrm>
          <a:prstGeom prst="rect">
            <a:avLst/>
          </a:prstGeom>
        </p:spPr>
      </p:pic>
    </p:spTree>
    <p:extLst>
      <p:ext uri="{BB962C8B-B14F-4D97-AF65-F5344CB8AC3E}">
        <p14:creationId xmlns:p14="http://schemas.microsoft.com/office/powerpoint/2010/main" val="1510124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802B1-76AC-59B7-7AE3-8A6C1A56CB0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F92B712-5E34-FF2D-F779-BB6E86873883}"/>
              </a:ext>
            </a:extLst>
          </p:cNvPr>
          <p:cNvSpPr txBox="1"/>
          <p:nvPr/>
        </p:nvSpPr>
        <p:spPr>
          <a:xfrm>
            <a:off x="1240282" y="512272"/>
            <a:ext cx="9115150" cy="369332"/>
          </a:xfrm>
          <a:prstGeom prst="rect">
            <a:avLst/>
          </a:prstGeom>
          <a:noFill/>
        </p:spPr>
        <p:txBody>
          <a:bodyPr wrap="square" rtlCol="0">
            <a:spAutoFit/>
          </a:bodyPr>
          <a:lstStyle/>
          <a:p>
            <a:r>
              <a:rPr lang="en-US" dirty="0">
                <a:solidFill>
                  <a:schemeClr val="bg1"/>
                </a:solidFill>
              </a:rPr>
              <a:t>Identify the Requirements for Certification and Verification of DEMIL  </a:t>
            </a:r>
          </a:p>
        </p:txBody>
      </p:sp>
      <p:sp>
        <p:nvSpPr>
          <p:cNvPr id="6" name="TextBox 5">
            <a:extLst>
              <a:ext uri="{FF2B5EF4-FFF2-40B4-BE49-F238E27FC236}">
                <a16:creationId xmlns:a16="http://schemas.microsoft.com/office/drawing/2014/main" id="{132C0AE0-FF48-9F4E-7D88-57B4EA6E14B4}"/>
              </a:ext>
            </a:extLst>
          </p:cNvPr>
          <p:cNvSpPr txBox="1"/>
          <p:nvPr/>
        </p:nvSpPr>
        <p:spPr>
          <a:xfrm>
            <a:off x="-19664" y="1008226"/>
            <a:ext cx="12211664" cy="369332"/>
          </a:xfrm>
          <a:prstGeom prst="rect">
            <a:avLst/>
          </a:prstGeom>
          <a:noFill/>
        </p:spPr>
        <p:txBody>
          <a:bodyPr wrap="square">
            <a:spAutoFit/>
          </a:bodyPr>
          <a:lstStyle/>
          <a:p>
            <a:r>
              <a:rPr lang="en-US" dirty="0">
                <a:solidFill>
                  <a:schemeClr val="bg1"/>
                </a:solidFill>
              </a:rPr>
              <a:t>Method and Degree of DEMIL                                                                                                                                                                                           25/30</a:t>
            </a:r>
          </a:p>
        </p:txBody>
      </p:sp>
      <p:sp>
        <p:nvSpPr>
          <p:cNvPr id="13" name="Action Button: Go Back or Previous 12">
            <a:hlinkClick r:id="" action="ppaction://hlinkshowjump?jump=previousslide" highlightClick="1"/>
            <a:extLst>
              <a:ext uri="{FF2B5EF4-FFF2-40B4-BE49-F238E27FC236}">
                <a16:creationId xmlns:a16="http://schemas.microsoft.com/office/drawing/2014/main" id="{F85C06AD-35F1-2D34-DAAD-60B9A51686C1}"/>
              </a:ext>
            </a:extLst>
          </p:cNvPr>
          <p:cNvSpPr/>
          <p:nvPr/>
        </p:nvSpPr>
        <p:spPr>
          <a:xfrm>
            <a:off x="10295021" y="6112042"/>
            <a:ext cx="593557" cy="316467"/>
          </a:xfrm>
          <a:prstGeom prst="actionButtonBackPreviou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Action Button: Go Forward or Next 13">
            <a:hlinkClick r:id="" action="ppaction://hlinkshowjump?jump=nextslide" highlightClick="1"/>
            <a:extLst>
              <a:ext uri="{FF2B5EF4-FFF2-40B4-BE49-F238E27FC236}">
                <a16:creationId xmlns:a16="http://schemas.microsoft.com/office/drawing/2014/main" id="{752A3968-BA1C-990A-EFBF-2F41D3C1D265}"/>
              </a:ext>
            </a:extLst>
          </p:cNvPr>
          <p:cNvSpPr/>
          <p:nvPr/>
        </p:nvSpPr>
        <p:spPr>
          <a:xfrm>
            <a:off x="11036968" y="6112042"/>
            <a:ext cx="593557" cy="316467"/>
          </a:xfrm>
          <a:prstGeom prst="actionButtonForwardNex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B3261413-B71E-12C3-200D-1B67C8F2CF84}"/>
              </a:ext>
            </a:extLst>
          </p:cNvPr>
          <p:cNvSpPr txBox="1"/>
          <p:nvPr/>
        </p:nvSpPr>
        <p:spPr>
          <a:xfrm>
            <a:off x="286917" y="1526148"/>
            <a:ext cx="11796226" cy="4247317"/>
          </a:xfrm>
          <a:prstGeom prst="rect">
            <a:avLst/>
          </a:prstGeom>
          <a:noFill/>
        </p:spPr>
        <p:txBody>
          <a:bodyPr wrap="square">
            <a:spAutoFit/>
          </a:bodyPr>
          <a:lstStyle/>
          <a:p>
            <a:r>
              <a:rPr lang="en-US" b="1" i="1" dirty="0">
                <a:effectLst>
                  <a:outerShdw blurRad="38100" dist="38100" dir="2700000" algn="tl">
                    <a:srgbClr val="000000">
                      <a:alpha val="43137"/>
                    </a:srgbClr>
                  </a:outerShdw>
                </a:effectLst>
              </a:rPr>
              <a:t>DEMIL Procedural Guidance</a:t>
            </a:r>
          </a:p>
          <a:p>
            <a:endParaRPr lang="en-US" dirty="0"/>
          </a:p>
          <a:p>
            <a:r>
              <a:rPr lang="en-US" dirty="0" err="1"/>
              <a:t>DoW</a:t>
            </a:r>
            <a:r>
              <a:rPr lang="en-US" dirty="0"/>
              <a:t> DEMIL Coding Management Office (DDCMO) lists the DEMIL Procedural Guidance on their website at:</a:t>
            </a:r>
          </a:p>
          <a:p>
            <a:r>
              <a:rPr lang="en-US" dirty="0">
                <a:hlinkClick r:id="rId2"/>
              </a:rPr>
              <a:t>https://www.dla.mil/Working-With-DLA/Federal-and-International-Cataloging/DEMIL-Coding/DEMIL-Cod es/</a:t>
            </a:r>
            <a:endParaRPr lang="en-US" dirty="0"/>
          </a:p>
          <a:p>
            <a:endParaRPr lang="en-US" dirty="0"/>
          </a:p>
          <a:p>
            <a:r>
              <a:rPr lang="en-US" dirty="0"/>
              <a:t>The categories in </a:t>
            </a:r>
            <a:r>
              <a:rPr lang="en-US" dirty="0" err="1"/>
              <a:t>te</a:t>
            </a:r>
            <a:r>
              <a:rPr lang="en-US" dirty="0"/>
              <a:t> DEMIL Procedural Guidance document are formatted with paragraphs that provide procedural guidance for applicable DEMIL requirements.</a:t>
            </a:r>
          </a:p>
          <a:p>
            <a:endParaRPr lang="en-US" dirty="0"/>
          </a:p>
          <a:p>
            <a:r>
              <a:rPr lang="en-US" dirty="0"/>
              <a:t>For example:</a:t>
            </a:r>
          </a:p>
          <a:p>
            <a:endParaRPr lang="en-US" dirty="0"/>
          </a:p>
          <a:p>
            <a:r>
              <a:rPr lang="en-US" dirty="0"/>
              <a:t>Paragraph:</a:t>
            </a:r>
          </a:p>
          <a:p>
            <a:endParaRPr lang="en-US" dirty="0"/>
          </a:p>
          <a:p>
            <a:pPr marL="800100" lvl="1" indent="-342900">
              <a:buFont typeface="+mj-lt"/>
              <a:buAutoNum type="alphaLcParenR"/>
            </a:pPr>
            <a:r>
              <a:rPr lang="en-US" u="sng" dirty="0"/>
              <a:t>DEMIL Code "D" Items.</a:t>
            </a:r>
          </a:p>
          <a:p>
            <a:pPr lvl="1"/>
            <a:endParaRPr lang="en-US" u="sng" dirty="0"/>
          </a:p>
          <a:p>
            <a:pPr marL="800100" lvl="1" indent="-342900">
              <a:buFont typeface="+mj-lt"/>
              <a:buAutoNum type="alphaLcParenR"/>
            </a:pPr>
            <a:r>
              <a:rPr lang="en-US" u="sng" dirty="0"/>
              <a:t>DEMIL Code "C" Key Point Items.</a:t>
            </a:r>
          </a:p>
        </p:txBody>
      </p:sp>
    </p:spTree>
    <p:extLst>
      <p:ext uri="{BB962C8B-B14F-4D97-AF65-F5344CB8AC3E}">
        <p14:creationId xmlns:p14="http://schemas.microsoft.com/office/powerpoint/2010/main" val="3988862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F378C-AF0C-C20B-A254-F50C7BFAB4A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0407FEB-7816-B2FE-C401-C508AFD42DB6}"/>
              </a:ext>
            </a:extLst>
          </p:cNvPr>
          <p:cNvSpPr txBox="1"/>
          <p:nvPr/>
        </p:nvSpPr>
        <p:spPr>
          <a:xfrm>
            <a:off x="1243028" y="509525"/>
            <a:ext cx="9115150" cy="369332"/>
          </a:xfrm>
          <a:prstGeom prst="rect">
            <a:avLst/>
          </a:prstGeom>
          <a:noFill/>
        </p:spPr>
        <p:txBody>
          <a:bodyPr wrap="square" rtlCol="0">
            <a:spAutoFit/>
          </a:bodyPr>
          <a:lstStyle/>
          <a:p>
            <a:r>
              <a:rPr lang="en-US" dirty="0">
                <a:solidFill>
                  <a:schemeClr val="bg1"/>
                </a:solidFill>
              </a:rPr>
              <a:t>Identify the Requirements for Certification and Verification of DEMIL  </a:t>
            </a:r>
          </a:p>
        </p:txBody>
      </p:sp>
      <p:sp>
        <p:nvSpPr>
          <p:cNvPr id="6" name="TextBox 5">
            <a:extLst>
              <a:ext uri="{FF2B5EF4-FFF2-40B4-BE49-F238E27FC236}">
                <a16:creationId xmlns:a16="http://schemas.microsoft.com/office/drawing/2014/main" id="{FECF7918-C89F-BC3C-1319-3CFB3CE46E13}"/>
              </a:ext>
            </a:extLst>
          </p:cNvPr>
          <p:cNvSpPr txBox="1"/>
          <p:nvPr/>
        </p:nvSpPr>
        <p:spPr>
          <a:xfrm>
            <a:off x="-19664" y="1008226"/>
            <a:ext cx="12211664" cy="369332"/>
          </a:xfrm>
          <a:prstGeom prst="rect">
            <a:avLst/>
          </a:prstGeom>
          <a:noFill/>
        </p:spPr>
        <p:txBody>
          <a:bodyPr wrap="square">
            <a:spAutoFit/>
          </a:bodyPr>
          <a:lstStyle/>
          <a:p>
            <a:r>
              <a:rPr lang="en-US" dirty="0">
                <a:solidFill>
                  <a:schemeClr val="bg1"/>
                </a:solidFill>
              </a:rPr>
              <a:t>Method and Degree of DEMIL                                                                                                                                                                                           26/30</a:t>
            </a:r>
          </a:p>
        </p:txBody>
      </p:sp>
      <p:sp>
        <p:nvSpPr>
          <p:cNvPr id="13" name="Action Button: Go Back or Previous 12">
            <a:hlinkClick r:id="" action="ppaction://hlinkshowjump?jump=previousslide" highlightClick="1"/>
            <a:extLst>
              <a:ext uri="{FF2B5EF4-FFF2-40B4-BE49-F238E27FC236}">
                <a16:creationId xmlns:a16="http://schemas.microsoft.com/office/drawing/2014/main" id="{72DF32F9-1F19-AECC-FE9B-33F1940DC8D3}"/>
              </a:ext>
            </a:extLst>
          </p:cNvPr>
          <p:cNvSpPr/>
          <p:nvPr/>
        </p:nvSpPr>
        <p:spPr>
          <a:xfrm>
            <a:off x="10295021" y="6112042"/>
            <a:ext cx="593557" cy="316467"/>
          </a:xfrm>
          <a:prstGeom prst="actionButtonBackPreviou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Action Button: Go Forward or Next 13">
            <a:hlinkClick r:id="" action="ppaction://hlinkshowjump?jump=nextslide" highlightClick="1"/>
            <a:extLst>
              <a:ext uri="{FF2B5EF4-FFF2-40B4-BE49-F238E27FC236}">
                <a16:creationId xmlns:a16="http://schemas.microsoft.com/office/drawing/2014/main" id="{47379444-08C8-5379-5275-D7ABA15EF7FA}"/>
              </a:ext>
            </a:extLst>
          </p:cNvPr>
          <p:cNvSpPr/>
          <p:nvPr/>
        </p:nvSpPr>
        <p:spPr>
          <a:xfrm>
            <a:off x="11036968" y="6112042"/>
            <a:ext cx="593557" cy="316467"/>
          </a:xfrm>
          <a:prstGeom prst="actionButtonForwardNex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8CD676AB-2CC7-040A-E761-D46673CD8E9C}"/>
              </a:ext>
            </a:extLst>
          </p:cNvPr>
          <p:cNvSpPr txBox="1"/>
          <p:nvPr/>
        </p:nvSpPr>
        <p:spPr>
          <a:xfrm>
            <a:off x="241271" y="1457058"/>
            <a:ext cx="11832541" cy="2031325"/>
          </a:xfrm>
          <a:prstGeom prst="rect">
            <a:avLst/>
          </a:prstGeom>
          <a:noFill/>
        </p:spPr>
        <p:txBody>
          <a:bodyPr wrap="square">
            <a:spAutoFit/>
          </a:bodyPr>
          <a:lstStyle/>
          <a:p>
            <a:r>
              <a:rPr lang="en-US" b="1" i="1" dirty="0">
                <a:effectLst>
                  <a:outerShdw blurRad="38100" dist="38100" dir="2700000" algn="tl">
                    <a:srgbClr val="000000">
                      <a:alpha val="43137"/>
                    </a:srgbClr>
                  </a:outerShdw>
                </a:effectLst>
              </a:rPr>
              <a:t>DEMIL Procedural Guidance</a:t>
            </a:r>
          </a:p>
          <a:p>
            <a:endParaRPr lang="en-US" dirty="0"/>
          </a:p>
          <a:p>
            <a:r>
              <a:rPr lang="en-US" dirty="0"/>
              <a:t>(b)(8) Military Type Armed and Armored Vehicles. Military type armed and armored vehicles (i.e., integrated as opposed to being attached) must be destroyed completely, paying attention to the key points (as described in paragraph 3.A.9. c, including turbochargers and superchargers, if installed). Armor must be cut into 14-16 inch pieces. Armament must be demilitarized as prescribed for Sections 3A.3 and 3A.4. DEMIL of the main armament on combat vehicles may be accomplished on the vehicles or after removal from the vehicles.</a:t>
            </a:r>
          </a:p>
        </p:txBody>
      </p:sp>
    </p:spTree>
    <p:extLst>
      <p:ext uri="{BB962C8B-B14F-4D97-AF65-F5344CB8AC3E}">
        <p14:creationId xmlns:p14="http://schemas.microsoft.com/office/powerpoint/2010/main" val="38616297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8EB83-EA2E-0A27-2A6A-F1B502DA5AC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801094F-AE67-9040-8AFE-83988281FDCC}"/>
              </a:ext>
            </a:extLst>
          </p:cNvPr>
          <p:cNvSpPr txBox="1"/>
          <p:nvPr/>
        </p:nvSpPr>
        <p:spPr>
          <a:xfrm>
            <a:off x="1236388" y="506780"/>
            <a:ext cx="9115150" cy="369332"/>
          </a:xfrm>
          <a:prstGeom prst="rect">
            <a:avLst/>
          </a:prstGeom>
          <a:noFill/>
        </p:spPr>
        <p:txBody>
          <a:bodyPr wrap="square" rtlCol="0">
            <a:spAutoFit/>
          </a:bodyPr>
          <a:lstStyle/>
          <a:p>
            <a:r>
              <a:rPr lang="en-US" dirty="0">
                <a:solidFill>
                  <a:schemeClr val="bg1"/>
                </a:solidFill>
              </a:rPr>
              <a:t>Identify the Requirements for Certification and Verification of DEMIL  </a:t>
            </a:r>
          </a:p>
        </p:txBody>
      </p:sp>
      <p:sp>
        <p:nvSpPr>
          <p:cNvPr id="6" name="TextBox 5">
            <a:extLst>
              <a:ext uri="{FF2B5EF4-FFF2-40B4-BE49-F238E27FC236}">
                <a16:creationId xmlns:a16="http://schemas.microsoft.com/office/drawing/2014/main" id="{6325896B-4E86-C70C-DD5C-B2A790F3ABFD}"/>
              </a:ext>
            </a:extLst>
          </p:cNvPr>
          <p:cNvSpPr txBox="1"/>
          <p:nvPr/>
        </p:nvSpPr>
        <p:spPr>
          <a:xfrm>
            <a:off x="-19664" y="1010972"/>
            <a:ext cx="12211664" cy="369332"/>
          </a:xfrm>
          <a:prstGeom prst="rect">
            <a:avLst/>
          </a:prstGeom>
          <a:noFill/>
        </p:spPr>
        <p:txBody>
          <a:bodyPr wrap="square">
            <a:spAutoFit/>
          </a:bodyPr>
          <a:lstStyle/>
          <a:p>
            <a:r>
              <a:rPr lang="en-US" dirty="0">
                <a:solidFill>
                  <a:schemeClr val="bg1"/>
                </a:solidFill>
              </a:rPr>
              <a:t>Method and Degree of DEMIL                                                                                                                                                                                           27/30</a:t>
            </a:r>
          </a:p>
        </p:txBody>
      </p:sp>
      <p:sp>
        <p:nvSpPr>
          <p:cNvPr id="13" name="Action Button: Go Back or Previous 12">
            <a:hlinkClick r:id="" action="ppaction://hlinkshowjump?jump=previousslide" highlightClick="1"/>
            <a:extLst>
              <a:ext uri="{FF2B5EF4-FFF2-40B4-BE49-F238E27FC236}">
                <a16:creationId xmlns:a16="http://schemas.microsoft.com/office/drawing/2014/main" id="{A876004F-34B6-B4C8-4F8B-AB53C14EE992}"/>
              </a:ext>
            </a:extLst>
          </p:cNvPr>
          <p:cNvSpPr/>
          <p:nvPr/>
        </p:nvSpPr>
        <p:spPr>
          <a:xfrm>
            <a:off x="10295021" y="6112042"/>
            <a:ext cx="593557" cy="316467"/>
          </a:xfrm>
          <a:prstGeom prst="actionButtonBackPreviou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Action Button: Go Forward or Next 13">
            <a:hlinkClick r:id="" action="ppaction://hlinkshowjump?jump=nextslide" highlightClick="1"/>
            <a:extLst>
              <a:ext uri="{FF2B5EF4-FFF2-40B4-BE49-F238E27FC236}">
                <a16:creationId xmlns:a16="http://schemas.microsoft.com/office/drawing/2014/main" id="{4CD80897-1863-6514-30F3-E2FD3AA8B5C6}"/>
              </a:ext>
            </a:extLst>
          </p:cNvPr>
          <p:cNvSpPr/>
          <p:nvPr/>
        </p:nvSpPr>
        <p:spPr>
          <a:xfrm>
            <a:off x="11036968" y="6112042"/>
            <a:ext cx="593557" cy="316467"/>
          </a:xfrm>
          <a:prstGeom prst="actionButtonForwardNex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descr="A picture containing text, ground, old, dirty&#10;&#10;AI-generated content may be incorrect.">
            <a:extLst>
              <a:ext uri="{FF2B5EF4-FFF2-40B4-BE49-F238E27FC236}">
                <a16:creationId xmlns:a16="http://schemas.microsoft.com/office/drawing/2014/main" id="{939A7172-05D7-E3EE-9859-D5108ECA33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002" y="1526148"/>
            <a:ext cx="8785222" cy="4706845"/>
          </a:xfrm>
          <a:prstGeom prst="rect">
            <a:avLst/>
          </a:prstGeom>
        </p:spPr>
      </p:pic>
    </p:spTree>
    <p:extLst>
      <p:ext uri="{BB962C8B-B14F-4D97-AF65-F5344CB8AC3E}">
        <p14:creationId xmlns:p14="http://schemas.microsoft.com/office/powerpoint/2010/main" val="728460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FE362-518E-E33F-DA69-C0127B5FD3E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186FD5A-8FEE-A8B6-9061-E765B3340D1C}"/>
              </a:ext>
            </a:extLst>
          </p:cNvPr>
          <p:cNvSpPr txBox="1"/>
          <p:nvPr/>
        </p:nvSpPr>
        <p:spPr>
          <a:xfrm>
            <a:off x="1241880" y="506780"/>
            <a:ext cx="9115150" cy="369332"/>
          </a:xfrm>
          <a:prstGeom prst="rect">
            <a:avLst/>
          </a:prstGeom>
          <a:noFill/>
        </p:spPr>
        <p:txBody>
          <a:bodyPr wrap="square" rtlCol="0">
            <a:spAutoFit/>
          </a:bodyPr>
          <a:lstStyle/>
          <a:p>
            <a:r>
              <a:rPr lang="en-US" dirty="0">
                <a:solidFill>
                  <a:schemeClr val="bg1"/>
                </a:solidFill>
              </a:rPr>
              <a:t>Identify the Requirements for Certification and Verification of DEMIL  </a:t>
            </a:r>
          </a:p>
        </p:txBody>
      </p:sp>
      <p:sp>
        <p:nvSpPr>
          <p:cNvPr id="6" name="TextBox 5">
            <a:extLst>
              <a:ext uri="{FF2B5EF4-FFF2-40B4-BE49-F238E27FC236}">
                <a16:creationId xmlns:a16="http://schemas.microsoft.com/office/drawing/2014/main" id="{3BF9BAA0-7C48-C939-3830-B026F370437F}"/>
              </a:ext>
            </a:extLst>
          </p:cNvPr>
          <p:cNvSpPr txBox="1"/>
          <p:nvPr/>
        </p:nvSpPr>
        <p:spPr>
          <a:xfrm>
            <a:off x="-19664" y="1010972"/>
            <a:ext cx="12211664" cy="369332"/>
          </a:xfrm>
          <a:prstGeom prst="rect">
            <a:avLst/>
          </a:prstGeom>
          <a:noFill/>
        </p:spPr>
        <p:txBody>
          <a:bodyPr wrap="square">
            <a:spAutoFit/>
          </a:bodyPr>
          <a:lstStyle/>
          <a:p>
            <a:r>
              <a:rPr lang="en-US" dirty="0">
                <a:solidFill>
                  <a:schemeClr val="bg1"/>
                </a:solidFill>
              </a:rPr>
              <a:t>Method and Degree of DEMIL                                                                                                                                                                                           28/30</a:t>
            </a:r>
          </a:p>
        </p:txBody>
      </p:sp>
      <p:sp>
        <p:nvSpPr>
          <p:cNvPr id="13" name="Action Button: Go Back or Previous 12">
            <a:hlinkClick r:id="" action="ppaction://hlinkshowjump?jump=previousslide" highlightClick="1"/>
            <a:extLst>
              <a:ext uri="{FF2B5EF4-FFF2-40B4-BE49-F238E27FC236}">
                <a16:creationId xmlns:a16="http://schemas.microsoft.com/office/drawing/2014/main" id="{793D7DDD-D6FB-D14B-3BE8-E038F553CAB7}"/>
              </a:ext>
            </a:extLst>
          </p:cNvPr>
          <p:cNvSpPr/>
          <p:nvPr/>
        </p:nvSpPr>
        <p:spPr>
          <a:xfrm>
            <a:off x="10295021" y="6112042"/>
            <a:ext cx="593557" cy="316467"/>
          </a:xfrm>
          <a:prstGeom prst="actionButtonBackPreviou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Action Button: Go Forward or Next 13">
            <a:hlinkClick r:id="" action="ppaction://hlinkshowjump?jump=nextslide" highlightClick="1"/>
            <a:extLst>
              <a:ext uri="{FF2B5EF4-FFF2-40B4-BE49-F238E27FC236}">
                <a16:creationId xmlns:a16="http://schemas.microsoft.com/office/drawing/2014/main" id="{1D0A3E88-4B8B-6668-3A7C-7DFE327CEF3E}"/>
              </a:ext>
            </a:extLst>
          </p:cNvPr>
          <p:cNvSpPr/>
          <p:nvPr/>
        </p:nvSpPr>
        <p:spPr>
          <a:xfrm>
            <a:off x="11036968" y="6112042"/>
            <a:ext cx="593557" cy="316467"/>
          </a:xfrm>
          <a:prstGeom prst="actionButtonForwardNex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2A3D6959-BB8B-94FA-8625-BEBAF84995B3}"/>
              </a:ext>
            </a:extLst>
          </p:cNvPr>
          <p:cNvSpPr txBox="1"/>
          <p:nvPr/>
        </p:nvSpPr>
        <p:spPr>
          <a:xfrm>
            <a:off x="100304" y="1526148"/>
            <a:ext cx="12091696" cy="923330"/>
          </a:xfrm>
          <a:prstGeom prst="rect">
            <a:avLst/>
          </a:prstGeom>
          <a:noFill/>
        </p:spPr>
        <p:txBody>
          <a:bodyPr wrap="square">
            <a:spAutoFit/>
          </a:bodyPr>
          <a:lstStyle/>
          <a:p>
            <a:r>
              <a:rPr lang="en-US"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When in Doubt</a:t>
            </a:r>
          </a:p>
          <a:p>
            <a:endParaRPr lang="en-US" dirty="0">
              <a:latin typeface="Times New Roman" panose="02020603050405020304" pitchFamily="18" charset="0"/>
              <a:cs typeface="Times New Roman" panose="02020603050405020304" pitchFamily="18" charset="0"/>
            </a:endParaRPr>
          </a:p>
          <a:p>
            <a:r>
              <a:rPr lang="en-US"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DEMIL to the level of scrap</a:t>
            </a:r>
            <a:r>
              <a:rPr lang="en-US" dirty="0">
                <a:latin typeface="Times New Roman" panose="02020603050405020304" pitchFamily="18" charset="0"/>
                <a:cs typeface="Times New Roman" panose="02020603050405020304" pitchFamily="18" charset="0"/>
              </a:rPr>
              <a:t>. Doing so shall ensure the requirements for DEMIL code "D" have been met.</a:t>
            </a:r>
          </a:p>
        </p:txBody>
      </p:sp>
      <p:pic>
        <p:nvPicPr>
          <p:cNvPr id="8" name="Picture 7" descr="A picture containing outdoor, beverage, tea&#10;&#10;AI-generated content may be incorrect.">
            <a:extLst>
              <a:ext uri="{FF2B5EF4-FFF2-40B4-BE49-F238E27FC236}">
                <a16:creationId xmlns:a16="http://schemas.microsoft.com/office/drawing/2014/main" id="{9C208F5B-2C57-9102-EF5A-B8C842AB9C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9429" y="2575754"/>
            <a:ext cx="6035563" cy="3665538"/>
          </a:xfrm>
          <a:prstGeom prst="rect">
            <a:avLst/>
          </a:prstGeom>
        </p:spPr>
      </p:pic>
    </p:spTree>
    <p:extLst>
      <p:ext uri="{BB962C8B-B14F-4D97-AF65-F5344CB8AC3E}">
        <p14:creationId xmlns:p14="http://schemas.microsoft.com/office/powerpoint/2010/main" val="306133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ACA09-4056-56FD-8F8A-F3B35B33972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A376366-0191-F3D8-FDBE-7907E76D564B}"/>
              </a:ext>
            </a:extLst>
          </p:cNvPr>
          <p:cNvSpPr txBox="1"/>
          <p:nvPr/>
        </p:nvSpPr>
        <p:spPr>
          <a:xfrm>
            <a:off x="1228150" y="512272"/>
            <a:ext cx="9115150" cy="369332"/>
          </a:xfrm>
          <a:prstGeom prst="rect">
            <a:avLst/>
          </a:prstGeom>
          <a:noFill/>
        </p:spPr>
        <p:txBody>
          <a:bodyPr wrap="square" rtlCol="0">
            <a:spAutoFit/>
          </a:bodyPr>
          <a:lstStyle/>
          <a:p>
            <a:r>
              <a:rPr lang="en-US" dirty="0">
                <a:solidFill>
                  <a:schemeClr val="bg1"/>
                </a:solidFill>
              </a:rPr>
              <a:t>Identify the Requirements for Certification and Verification of DEMIL  </a:t>
            </a:r>
          </a:p>
        </p:txBody>
      </p:sp>
      <p:sp>
        <p:nvSpPr>
          <p:cNvPr id="6" name="TextBox 5">
            <a:extLst>
              <a:ext uri="{FF2B5EF4-FFF2-40B4-BE49-F238E27FC236}">
                <a16:creationId xmlns:a16="http://schemas.microsoft.com/office/drawing/2014/main" id="{83170A11-4FB4-236A-E14D-0DBE173C2B75}"/>
              </a:ext>
            </a:extLst>
          </p:cNvPr>
          <p:cNvSpPr txBox="1"/>
          <p:nvPr/>
        </p:nvSpPr>
        <p:spPr>
          <a:xfrm>
            <a:off x="-19664" y="1010972"/>
            <a:ext cx="12211664" cy="369332"/>
          </a:xfrm>
          <a:prstGeom prst="rect">
            <a:avLst/>
          </a:prstGeom>
          <a:noFill/>
        </p:spPr>
        <p:txBody>
          <a:bodyPr wrap="square">
            <a:spAutoFit/>
          </a:bodyPr>
          <a:lstStyle/>
          <a:p>
            <a:r>
              <a:rPr lang="en-US" dirty="0">
                <a:solidFill>
                  <a:schemeClr val="bg1"/>
                </a:solidFill>
              </a:rPr>
              <a:t>DEMIL Certificate Information – Signature Requirements                                                                                                                                 29/30</a:t>
            </a:r>
          </a:p>
        </p:txBody>
      </p:sp>
      <p:sp>
        <p:nvSpPr>
          <p:cNvPr id="13" name="Action Button: Go Back or Previous 12">
            <a:hlinkClick r:id="" action="ppaction://hlinkshowjump?jump=previousslide" highlightClick="1"/>
            <a:extLst>
              <a:ext uri="{FF2B5EF4-FFF2-40B4-BE49-F238E27FC236}">
                <a16:creationId xmlns:a16="http://schemas.microsoft.com/office/drawing/2014/main" id="{EACB2157-2A31-9DF1-BA8B-F2985E567C47}"/>
              </a:ext>
            </a:extLst>
          </p:cNvPr>
          <p:cNvSpPr/>
          <p:nvPr/>
        </p:nvSpPr>
        <p:spPr>
          <a:xfrm>
            <a:off x="10295021" y="6112042"/>
            <a:ext cx="593557" cy="316467"/>
          </a:xfrm>
          <a:prstGeom prst="actionButtonBackPreviou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Action Button: Go Forward or Next 13">
            <a:hlinkClick r:id="" action="ppaction://hlinkshowjump?jump=nextslide" highlightClick="1"/>
            <a:extLst>
              <a:ext uri="{FF2B5EF4-FFF2-40B4-BE49-F238E27FC236}">
                <a16:creationId xmlns:a16="http://schemas.microsoft.com/office/drawing/2014/main" id="{CD38012D-CA4A-6427-6001-E955703C0C32}"/>
              </a:ext>
            </a:extLst>
          </p:cNvPr>
          <p:cNvSpPr/>
          <p:nvPr/>
        </p:nvSpPr>
        <p:spPr>
          <a:xfrm>
            <a:off x="11036968" y="6112042"/>
            <a:ext cx="593557" cy="316467"/>
          </a:xfrm>
          <a:prstGeom prst="actionButtonForwardNex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36392329-7C4A-E23D-6E18-7731D0C68BD3}"/>
              </a:ext>
            </a:extLst>
          </p:cNvPr>
          <p:cNvSpPr txBox="1"/>
          <p:nvPr/>
        </p:nvSpPr>
        <p:spPr>
          <a:xfrm>
            <a:off x="256592" y="1394034"/>
            <a:ext cx="11779898" cy="2585323"/>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Every DEMIL Certification requires two signatures:</a:t>
            </a:r>
          </a:p>
          <a:p>
            <a:endParaRPr lang="en-US"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first signature is the certifier.</a:t>
            </a:r>
          </a:p>
          <a:p>
            <a:pPr marL="742950" lvl="1"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second signature is the verifier.</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certification and verification shall include the printed or typed name, grade, rank, or title, and activity of each signatory.</a:t>
            </a:r>
          </a:p>
          <a:p>
            <a:endParaRPr lang="en-US" dirty="0">
              <a:latin typeface="Times New Roman" panose="02020603050405020304" pitchFamily="18" charset="0"/>
              <a:cs typeface="Times New Roman" panose="02020603050405020304" pitchFamily="18" charset="0"/>
            </a:endParaRPr>
          </a:p>
          <a:p>
            <a:r>
              <a:rPr lang="en-US"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Warning: Signing false DEMIL certificates constitutes a felony and may subject the individual to prosecution.</a:t>
            </a:r>
          </a:p>
        </p:txBody>
      </p:sp>
    </p:spTree>
    <p:extLst>
      <p:ext uri="{BB962C8B-B14F-4D97-AF65-F5344CB8AC3E}">
        <p14:creationId xmlns:p14="http://schemas.microsoft.com/office/powerpoint/2010/main" val="3367362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608C2-BAAA-FE7B-3D04-96E4F9B7EC5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A7007A4-0925-A818-1373-47CCC42B516A}"/>
              </a:ext>
            </a:extLst>
          </p:cNvPr>
          <p:cNvSpPr txBox="1"/>
          <p:nvPr/>
        </p:nvSpPr>
        <p:spPr>
          <a:xfrm>
            <a:off x="1233642" y="512272"/>
            <a:ext cx="9115150" cy="369332"/>
          </a:xfrm>
          <a:prstGeom prst="rect">
            <a:avLst/>
          </a:prstGeom>
          <a:noFill/>
        </p:spPr>
        <p:txBody>
          <a:bodyPr wrap="square" rtlCol="0">
            <a:spAutoFit/>
          </a:bodyPr>
          <a:lstStyle/>
          <a:p>
            <a:r>
              <a:rPr lang="en-US" dirty="0">
                <a:solidFill>
                  <a:schemeClr val="bg1"/>
                </a:solidFill>
              </a:rPr>
              <a:t>Identify the Requirements for Certification and Verification of DEMIL  </a:t>
            </a:r>
          </a:p>
        </p:txBody>
      </p:sp>
      <p:sp>
        <p:nvSpPr>
          <p:cNvPr id="6" name="TextBox 5">
            <a:extLst>
              <a:ext uri="{FF2B5EF4-FFF2-40B4-BE49-F238E27FC236}">
                <a16:creationId xmlns:a16="http://schemas.microsoft.com/office/drawing/2014/main" id="{67C48370-A734-D85A-6F56-A07666807A07}"/>
              </a:ext>
            </a:extLst>
          </p:cNvPr>
          <p:cNvSpPr txBox="1"/>
          <p:nvPr/>
        </p:nvSpPr>
        <p:spPr>
          <a:xfrm>
            <a:off x="-19664" y="1005480"/>
            <a:ext cx="12211664" cy="646331"/>
          </a:xfrm>
          <a:prstGeom prst="rect">
            <a:avLst/>
          </a:prstGeom>
          <a:noFill/>
        </p:spPr>
        <p:txBody>
          <a:bodyPr wrap="square">
            <a:spAutoFit/>
          </a:bodyPr>
          <a:lstStyle/>
          <a:p>
            <a:r>
              <a:rPr lang="en-US" dirty="0">
                <a:solidFill>
                  <a:schemeClr val="bg1"/>
                </a:solidFill>
              </a:rPr>
              <a:t>Summary 										                              30/30                                                                                                                                                                                                                                     31/31</a:t>
            </a:r>
          </a:p>
        </p:txBody>
      </p:sp>
      <p:sp>
        <p:nvSpPr>
          <p:cNvPr id="13" name="Action Button: Go Back or Previous 12">
            <a:hlinkClick r:id="" action="ppaction://hlinkshowjump?jump=previousslide" highlightClick="1"/>
            <a:extLst>
              <a:ext uri="{FF2B5EF4-FFF2-40B4-BE49-F238E27FC236}">
                <a16:creationId xmlns:a16="http://schemas.microsoft.com/office/drawing/2014/main" id="{43FD9CEA-9AF7-95B1-05E6-DDCC71D656AB}"/>
              </a:ext>
            </a:extLst>
          </p:cNvPr>
          <p:cNvSpPr/>
          <p:nvPr/>
        </p:nvSpPr>
        <p:spPr>
          <a:xfrm>
            <a:off x="10295021" y="6112042"/>
            <a:ext cx="593557" cy="316467"/>
          </a:xfrm>
          <a:prstGeom prst="actionButtonBackPreviou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Action Button: Go Forward or Next 13">
            <a:hlinkClick r:id="" action="ppaction://hlinkshowjump?jump=nextslide" highlightClick="1"/>
            <a:extLst>
              <a:ext uri="{FF2B5EF4-FFF2-40B4-BE49-F238E27FC236}">
                <a16:creationId xmlns:a16="http://schemas.microsoft.com/office/drawing/2014/main" id="{813B6F69-3B4F-F938-6D8F-55955471FED7}"/>
              </a:ext>
            </a:extLst>
          </p:cNvPr>
          <p:cNvSpPr/>
          <p:nvPr/>
        </p:nvSpPr>
        <p:spPr>
          <a:xfrm>
            <a:off x="11036968" y="6112042"/>
            <a:ext cx="593557" cy="316467"/>
          </a:xfrm>
          <a:prstGeom prst="actionButtonForwardNex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E81DA64A-C823-5565-1845-48036325B87D}"/>
              </a:ext>
            </a:extLst>
          </p:cNvPr>
          <p:cNvSpPr txBox="1"/>
          <p:nvPr/>
        </p:nvSpPr>
        <p:spPr>
          <a:xfrm>
            <a:off x="116633" y="1526148"/>
            <a:ext cx="11966510" cy="2031325"/>
          </a:xfrm>
          <a:prstGeom prst="rect">
            <a:avLst/>
          </a:prstGeom>
          <a:noFill/>
        </p:spPr>
        <p:txBody>
          <a:bodyPr wrap="square">
            <a:spAutoFit/>
          </a:bodyPr>
          <a:lstStyle/>
          <a:p>
            <a:r>
              <a:rPr lang="en-US" dirty="0"/>
              <a:t>DEMIL Certification and Verification is not simply an administrative function.</a:t>
            </a:r>
          </a:p>
          <a:p>
            <a:endParaRPr lang="en-US" dirty="0"/>
          </a:p>
          <a:p>
            <a:r>
              <a:rPr lang="en-US" dirty="0"/>
              <a:t>The purpose of Certification and Verification is to both confirm and have evidence that shows successful execution of DEMIL.</a:t>
            </a:r>
          </a:p>
          <a:p>
            <a:endParaRPr lang="en-US" dirty="0"/>
          </a:p>
          <a:p>
            <a:r>
              <a:rPr lang="en-US" dirty="0"/>
              <a:t>DEMIL is performed in the interest of national security by preventing the unauthorized released of military technology to our enemies.</a:t>
            </a:r>
          </a:p>
        </p:txBody>
      </p:sp>
      <p:pic>
        <p:nvPicPr>
          <p:cNvPr id="8" name="Picture 7" descr="A picture containing text, different&#10;&#10;AI-generated content may be incorrect.">
            <a:extLst>
              <a:ext uri="{FF2B5EF4-FFF2-40B4-BE49-F238E27FC236}">
                <a16:creationId xmlns:a16="http://schemas.microsoft.com/office/drawing/2014/main" id="{099F027E-013E-9B4F-8BFD-FDFA278121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431" y="3689587"/>
            <a:ext cx="9141721" cy="2738922"/>
          </a:xfrm>
          <a:prstGeom prst="rect">
            <a:avLst/>
          </a:prstGeom>
        </p:spPr>
      </p:pic>
    </p:spTree>
    <p:extLst>
      <p:ext uri="{BB962C8B-B14F-4D97-AF65-F5344CB8AC3E}">
        <p14:creationId xmlns:p14="http://schemas.microsoft.com/office/powerpoint/2010/main" val="5742017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697A9-5BBD-3B81-0D44-051CBA8F08CD}"/>
            </a:ext>
          </a:extLst>
        </p:cNvPr>
        <p:cNvGrpSpPr/>
        <p:nvPr/>
      </p:nvGrpSpPr>
      <p:grpSpPr>
        <a:xfrm>
          <a:off x="0" y="0"/>
          <a:ext cx="0" cy="0"/>
          <a:chOff x="0" y="0"/>
          <a:chExt cx="0" cy="0"/>
        </a:xfrm>
      </p:grpSpPr>
      <p:sp>
        <p:nvSpPr>
          <p:cNvPr id="13" name="Action Button: Go Back or Previous 12">
            <a:hlinkClick r:id="" action="ppaction://hlinkshowjump?jump=previousslide" highlightClick="1"/>
            <a:extLst>
              <a:ext uri="{FF2B5EF4-FFF2-40B4-BE49-F238E27FC236}">
                <a16:creationId xmlns:a16="http://schemas.microsoft.com/office/drawing/2014/main" id="{579E59AA-D476-90A3-3608-194B09860843}"/>
              </a:ext>
            </a:extLst>
          </p:cNvPr>
          <p:cNvSpPr/>
          <p:nvPr/>
        </p:nvSpPr>
        <p:spPr>
          <a:xfrm>
            <a:off x="10295021" y="6112042"/>
            <a:ext cx="593557" cy="316467"/>
          </a:xfrm>
          <a:prstGeom prst="actionButtonBackPreviou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DE2011E4-6FA4-1EC8-2E6B-AE8DD7891840}"/>
              </a:ext>
            </a:extLst>
          </p:cNvPr>
          <p:cNvSpPr txBox="1"/>
          <p:nvPr/>
        </p:nvSpPr>
        <p:spPr>
          <a:xfrm>
            <a:off x="461089" y="1551430"/>
            <a:ext cx="11730911" cy="2585323"/>
          </a:xfrm>
          <a:prstGeom prst="rect">
            <a:avLst/>
          </a:prstGeom>
          <a:noFill/>
        </p:spPr>
        <p:txBody>
          <a:bodyPr wrap="square">
            <a:spAutoFit/>
          </a:bodyPr>
          <a:lstStyle/>
          <a:p>
            <a:r>
              <a:rPr lang="en-US" dirty="0"/>
              <a:t>You have successfully completed the training.</a:t>
            </a:r>
          </a:p>
          <a:p>
            <a:endParaRPr lang="en-US" dirty="0"/>
          </a:p>
          <a:p>
            <a:r>
              <a:rPr lang="en-US" dirty="0"/>
              <a:t>Proceed to the next slide.</a:t>
            </a:r>
          </a:p>
          <a:p>
            <a:endParaRPr lang="en-US" dirty="0"/>
          </a:p>
          <a:p>
            <a:r>
              <a:rPr lang="en-US" dirty="0"/>
              <a:t>Exit Slide Show mode (press the 'Esc' key).</a:t>
            </a:r>
          </a:p>
          <a:p>
            <a:endParaRPr lang="en-US" dirty="0"/>
          </a:p>
          <a:p>
            <a:r>
              <a:rPr lang="en-US" dirty="0"/>
              <a:t>Click the placeholder text to type your name and the date on the certificate.</a:t>
            </a:r>
          </a:p>
          <a:p>
            <a:endParaRPr lang="en-US" dirty="0"/>
          </a:p>
          <a:p>
            <a:r>
              <a:rPr lang="en-US" dirty="0"/>
              <a:t>Go to File &gt; Print or File &gt; Save As to save a copy of your completed certificate as a PDF."</a:t>
            </a:r>
          </a:p>
        </p:txBody>
      </p:sp>
      <p:sp>
        <p:nvSpPr>
          <p:cNvPr id="2" name="Action Button: Go Forward or Next 1">
            <a:hlinkClick r:id="" action="ppaction://hlinkshowjump?jump=nextslide" highlightClick="1"/>
            <a:extLst>
              <a:ext uri="{FF2B5EF4-FFF2-40B4-BE49-F238E27FC236}">
                <a16:creationId xmlns:a16="http://schemas.microsoft.com/office/drawing/2014/main" id="{E2870039-AA89-B10D-8DBC-E5204B709C73}"/>
              </a:ext>
            </a:extLst>
          </p:cNvPr>
          <p:cNvSpPr/>
          <p:nvPr/>
        </p:nvSpPr>
        <p:spPr>
          <a:xfrm>
            <a:off x="11036968" y="6112042"/>
            <a:ext cx="593557" cy="316467"/>
          </a:xfrm>
          <a:prstGeom prst="actionButtonForwardNex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057481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6A18C4-BDD7-82BF-D7AF-08617CAC42BD}"/>
              </a:ext>
            </a:extLst>
          </p:cNvPr>
          <p:cNvSpPr txBox="1"/>
          <p:nvPr/>
        </p:nvSpPr>
        <p:spPr>
          <a:xfrm>
            <a:off x="2771192" y="3517642"/>
            <a:ext cx="6503437"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Enter your Name</a:t>
            </a:r>
          </a:p>
        </p:txBody>
      </p:sp>
    </p:spTree>
    <p:extLst>
      <p:ext uri="{BB962C8B-B14F-4D97-AF65-F5344CB8AC3E}">
        <p14:creationId xmlns:p14="http://schemas.microsoft.com/office/powerpoint/2010/main" val="3596340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04DBF-E0B3-4DF5-BDD8-97ED37EC246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66CD98-FC82-C8B2-2C10-9A3E88E1C45F}"/>
              </a:ext>
            </a:extLst>
          </p:cNvPr>
          <p:cNvSpPr txBox="1"/>
          <p:nvPr/>
        </p:nvSpPr>
        <p:spPr>
          <a:xfrm>
            <a:off x="1238758" y="513230"/>
            <a:ext cx="9026058" cy="369332"/>
          </a:xfrm>
          <a:prstGeom prst="rect">
            <a:avLst/>
          </a:prstGeom>
          <a:noFill/>
        </p:spPr>
        <p:txBody>
          <a:bodyPr wrap="square" rtlCol="0">
            <a:spAutoFit/>
          </a:bodyPr>
          <a:lstStyle/>
          <a:p>
            <a:r>
              <a:rPr lang="en-US" dirty="0">
                <a:solidFill>
                  <a:schemeClr val="bg1"/>
                </a:solidFill>
              </a:rPr>
              <a:t>Identify the Requirements for Certification and Verification of DEMIL  </a:t>
            </a:r>
          </a:p>
        </p:txBody>
      </p:sp>
      <p:sp>
        <p:nvSpPr>
          <p:cNvPr id="6" name="TextBox 5">
            <a:extLst>
              <a:ext uri="{FF2B5EF4-FFF2-40B4-BE49-F238E27FC236}">
                <a16:creationId xmlns:a16="http://schemas.microsoft.com/office/drawing/2014/main" id="{0C365C60-47E9-5465-D075-EC8AFD95CA3E}"/>
              </a:ext>
            </a:extLst>
          </p:cNvPr>
          <p:cNvSpPr txBox="1"/>
          <p:nvPr/>
        </p:nvSpPr>
        <p:spPr>
          <a:xfrm>
            <a:off x="-19664" y="997242"/>
            <a:ext cx="12211664" cy="369332"/>
          </a:xfrm>
          <a:prstGeom prst="rect">
            <a:avLst/>
          </a:prstGeom>
          <a:noFill/>
        </p:spPr>
        <p:txBody>
          <a:bodyPr wrap="square">
            <a:spAutoFit/>
          </a:bodyPr>
          <a:lstStyle/>
          <a:p>
            <a:r>
              <a:rPr lang="en-US" dirty="0">
                <a:solidFill>
                  <a:schemeClr val="bg1"/>
                </a:solidFill>
              </a:rPr>
              <a:t>Policy – DoDI 4160.28                                                                                                                                                                                                             4/30</a:t>
            </a:r>
          </a:p>
        </p:txBody>
      </p:sp>
      <p:sp>
        <p:nvSpPr>
          <p:cNvPr id="13" name="Action Button: Go Back or Previous 12">
            <a:hlinkClick r:id="" action="ppaction://hlinkshowjump?jump=previousslide" highlightClick="1"/>
            <a:extLst>
              <a:ext uri="{FF2B5EF4-FFF2-40B4-BE49-F238E27FC236}">
                <a16:creationId xmlns:a16="http://schemas.microsoft.com/office/drawing/2014/main" id="{6575FDAC-2A80-01F2-5676-0246E8E81816}"/>
              </a:ext>
            </a:extLst>
          </p:cNvPr>
          <p:cNvSpPr/>
          <p:nvPr/>
        </p:nvSpPr>
        <p:spPr>
          <a:xfrm>
            <a:off x="10295021" y="6112042"/>
            <a:ext cx="593557" cy="316467"/>
          </a:xfrm>
          <a:prstGeom prst="actionButtonBackPreviou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Action Button: Go Forward or Next 13">
            <a:hlinkClick r:id="" action="ppaction://hlinkshowjump?jump=nextslide" highlightClick="1"/>
            <a:extLst>
              <a:ext uri="{FF2B5EF4-FFF2-40B4-BE49-F238E27FC236}">
                <a16:creationId xmlns:a16="http://schemas.microsoft.com/office/drawing/2014/main" id="{2DEEECF9-FEFB-DD25-934A-5AF9545EE924}"/>
              </a:ext>
            </a:extLst>
          </p:cNvPr>
          <p:cNvSpPr/>
          <p:nvPr/>
        </p:nvSpPr>
        <p:spPr>
          <a:xfrm>
            <a:off x="11036968" y="6112042"/>
            <a:ext cx="593557" cy="316467"/>
          </a:xfrm>
          <a:prstGeom prst="actionButtonForwardNex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C3FA3891-AA38-F577-88C4-CF43A675ED0D}"/>
              </a:ext>
            </a:extLst>
          </p:cNvPr>
          <p:cNvSpPr txBox="1"/>
          <p:nvPr/>
        </p:nvSpPr>
        <p:spPr>
          <a:xfrm>
            <a:off x="628650" y="1720840"/>
            <a:ext cx="11391900" cy="2862322"/>
          </a:xfrm>
          <a:prstGeom prst="rect">
            <a:avLst/>
          </a:prstGeom>
          <a:noFill/>
        </p:spPr>
        <p:txBody>
          <a:bodyPr wrap="square">
            <a:spAutoFit/>
          </a:bodyPr>
          <a:lstStyle/>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DEMIL is the act of eliminating the functional capabilities and inherent military design features from </a:t>
            </a:r>
            <a:r>
              <a:rPr lang="en-US" b="1" dirty="0" err="1">
                <a:latin typeface="Times New Roman" panose="02020603050405020304" pitchFamily="18" charset="0"/>
                <a:cs typeface="Times New Roman" panose="02020603050405020304" pitchFamily="18" charset="0"/>
              </a:rPr>
              <a:t>DoW</a:t>
            </a:r>
            <a:r>
              <a:rPr lang="en-US" b="1" dirty="0">
                <a:latin typeface="Times New Roman" panose="02020603050405020304" pitchFamily="18" charset="0"/>
                <a:cs typeface="Times New Roman" panose="02020603050405020304" pitchFamily="18" charset="0"/>
              </a:rPr>
              <a:t> Personal Property.</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Methods and degree range from removal and destruction of critical features to total destruction by cutting, crushing, shredding, melting, burning, etc.</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DEMIL is required to prevent property from being used for its originally intended purpose and to prevent the release of inherent design information that could be used against the United States.</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DEMIL applies to </a:t>
            </a:r>
            <a:r>
              <a:rPr lang="en-US" dirty="0" err="1">
                <a:latin typeface="Times New Roman" panose="02020603050405020304" pitchFamily="18" charset="0"/>
                <a:cs typeface="Times New Roman" panose="02020603050405020304" pitchFamily="18" charset="0"/>
              </a:rPr>
              <a:t>DoW</a:t>
            </a:r>
            <a:r>
              <a:rPr lang="en-US" dirty="0">
                <a:latin typeface="Times New Roman" panose="02020603050405020304" pitchFamily="18" charset="0"/>
                <a:cs typeface="Times New Roman" panose="02020603050405020304" pitchFamily="18" charset="0"/>
              </a:rPr>
              <a:t> and USCG personal property in both serviceable and unserviceable condition.</a:t>
            </a:r>
          </a:p>
        </p:txBody>
      </p:sp>
    </p:spTree>
    <p:extLst>
      <p:ext uri="{BB962C8B-B14F-4D97-AF65-F5344CB8AC3E}">
        <p14:creationId xmlns:p14="http://schemas.microsoft.com/office/powerpoint/2010/main" val="1011260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F532E-AEFD-2152-2F99-23371136FA9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D03FFEE-172C-09CA-BE35-0D05FCEDDB3F}"/>
              </a:ext>
            </a:extLst>
          </p:cNvPr>
          <p:cNvSpPr txBox="1"/>
          <p:nvPr/>
        </p:nvSpPr>
        <p:spPr>
          <a:xfrm>
            <a:off x="1237666" y="507928"/>
            <a:ext cx="9035388" cy="369332"/>
          </a:xfrm>
          <a:prstGeom prst="rect">
            <a:avLst/>
          </a:prstGeom>
          <a:noFill/>
        </p:spPr>
        <p:txBody>
          <a:bodyPr wrap="square" rtlCol="0">
            <a:spAutoFit/>
          </a:bodyPr>
          <a:lstStyle/>
          <a:p>
            <a:r>
              <a:rPr lang="en-US" dirty="0">
                <a:solidFill>
                  <a:schemeClr val="bg1"/>
                </a:solidFill>
              </a:rPr>
              <a:t>Identify the Requirements for Certification and Verification of DEMIL  </a:t>
            </a:r>
          </a:p>
        </p:txBody>
      </p:sp>
      <p:sp>
        <p:nvSpPr>
          <p:cNvPr id="6" name="TextBox 5">
            <a:extLst>
              <a:ext uri="{FF2B5EF4-FFF2-40B4-BE49-F238E27FC236}">
                <a16:creationId xmlns:a16="http://schemas.microsoft.com/office/drawing/2014/main" id="{09F89E1C-848C-2426-3068-C23500926DB6}"/>
              </a:ext>
            </a:extLst>
          </p:cNvPr>
          <p:cNvSpPr txBox="1"/>
          <p:nvPr/>
        </p:nvSpPr>
        <p:spPr>
          <a:xfrm>
            <a:off x="10542" y="1016464"/>
            <a:ext cx="12211664" cy="369332"/>
          </a:xfrm>
          <a:prstGeom prst="rect">
            <a:avLst/>
          </a:prstGeom>
          <a:noFill/>
        </p:spPr>
        <p:txBody>
          <a:bodyPr wrap="square">
            <a:spAutoFit/>
          </a:bodyPr>
          <a:lstStyle/>
          <a:p>
            <a:r>
              <a:rPr lang="en-US" dirty="0">
                <a:solidFill>
                  <a:schemeClr val="bg1"/>
                </a:solidFill>
              </a:rPr>
              <a:t>DoDM 4160.28-V2 – Defense Demilitarization Procedures                                                                                                                                  5/30</a:t>
            </a:r>
          </a:p>
        </p:txBody>
      </p:sp>
      <p:sp>
        <p:nvSpPr>
          <p:cNvPr id="13" name="Action Button: Go Back or Previous 12">
            <a:hlinkClick r:id="" action="ppaction://hlinkshowjump?jump=previousslide" highlightClick="1"/>
            <a:extLst>
              <a:ext uri="{FF2B5EF4-FFF2-40B4-BE49-F238E27FC236}">
                <a16:creationId xmlns:a16="http://schemas.microsoft.com/office/drawing/2014/main" id="{72B8DE9C-DD64-D019-0711-BE02B79EBEA2}"/>
              </a:ext>
            </a:extLst>
          </p:cNvPr>
          <p:cNvSpPr/>
          <p:nvPr/>
        </p:nvSpPr>
        <p:spPr>
          <a:xfrm>
            <a:off x="10295021" y="6112042"/>
            <a:ext cx="593557" cy="316467"/>
          </a:xfrm>
          <a:prstGeom prst="actionButtonBackPreviou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Action Button: Go Forward or Next 13">
            <a:hlinkClick r:id="" action="ppaction://hlinkshowjump?jump=nextslide" highlightClick="1"/>
            <a:extLst>
              <a:ext uri="{FF2B5EF4-FFF2-40B4-BE49-F238E27FC236}">
                <a16:creationId xmlns:a16="http://schemas.microsoft.com/office/drawing/2014/main" id="{796B9884-E5A8-B84A-475C-C2D5E5E760A4}"/>
              </a:ext>
            </a:extLst>
          </p:cNvPr>
          <p:cNvSpPr/>
          <p:nvPr/>
        </p:nvSpPr>
        <p:spPr>
          <a:xfrm>
            <a:off x="11036968" y="6112042"/>
            <a:ext cx="593557" cy="316467"/>
          </a:xfrm>
          <a:prstGeom prst="actionButtonForwardNex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2E96B50A-70A2-08EB-776B-F653240E0F17}"/>
              </a:ext>
            </a:extLst>
          </p:cNvPr>
          <p:cNvSpPr txBox="1"/>
          <p:nvPr/>
        </p:nvSpPr>
        <p:spPr>
          <a:xfrm>
            <a:off x="638175" y="1628508"/>
            <a:ext cx="10992350" cy="1477328"/>
          </a:xfrm>
          <a:prstGeom prst="rect">
            <a:avLst/>
          </a:prstGeom>
          <a:noFill/>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Assigns responsibilities and provides procedures for assessing DEMIL requirements and performing physical DEMIL of </a:t>
            </a:r>
            <a:r>
              <a:rPr lang="en-US" dirty="0" err="1">
                <a:latin typeface="Times New Roman" panose="02020603050405020304" pitchFamily="18" charset="0"/>
                <a:cs typeface="Times New Roman" panose="02020603050405020304" pitchFamily="18" charset="0"/>
              </a:rPr>
              <a:t>DoW</a:t>
            </a:r>
            <a:r>
              <a:rPr lang="en-US" dirty="0">
                <a:latin typeface="Times New Roman" panose="02020603050405020304" pitchFamily="18" charset="0"/>
                <a:cs typeface="Times New Roman" panose="02020603050405020304" pitchFamily="18" charset="0"/>
              </a:rPr>
              <a:t> and USCG personal property.</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Provides procedural guidance for DEMIL of </a:t>
            </a:r>
            <a:r>
              <a:rPr lang="en-US" dirty="0" err="1">
                <a:latin typeface="Times New Roman" panose="02020603050405020304" pitchFamily="18" charset="0"/>
                <a:cs typeface="Times New Roman" panose="02020603050405020304" pitchFamily="18" charset="0"/>
              </a:rPr>
              <a:t>DoW</a:t>
            </a:r>
            <a:r>
              <a:rPr lang="en-US" dirty="0">
                <a:latin typeface="Times New Roman" panose="02020603050405020304" pitchFamily="18" charset="0"/>
                <a:cs typeface="Times New Roman" panose="02020603050405020304" pitchFamily="18" charset="0"/>
              </a:rPr>
              <a:t> and USCG personal property and related disposition prior to release from </a:t>
            </a:r>
            <a:r>
              <a:rPr lang="en-US" dirty="0" err="1">
                <a:latin typeface="Times New Roman" panose="02020603050405020304" pitchFamily="18" charset="0"/>
                <a:cs typeface="Times New Roman" panose="02020603050405020304" pitchFamily="18" charset="0"/>
              </a:rPr>
              <a:t>DoW</a:t>
            </a:r>
            <a:r>
              <a:rPr lang="en-US" dirty="0">
                <a:latin typeface="Times New Roman" panose="02020603050405020304" pitchFamily="18" charset="0"/>
                <a:cs typeface="Times New Roman" panose="02020603050405020304" pitchFamily="18" charset="0"/>
              </a:rPr>
              <a:t> control including certification and verification.</a:t>
            </a:r>
          </a:p>
        </p:txBody>
      </p:sp>
    </p:spTree>
    <p:extLst>
      <p:ext uri="{BB962C8B-B14F-4D97-AF65-F5344CB8AC3E}">
        <p14:creationId xmlns:p14="http://schemas.microsoft.com/office/powerpoint/2010/main" val="22931382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1E049-479D-5F6B-F420-036DB6F469D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F63DFA0-D621-8B47-3FD9-AD4B5CD76196}"/>
              </a:ext>
            </a:extLst>
          </p:cNvPr>
          <p:cNvSpPr txBox="1"/>
          <p:nvPr/>
        </p:nvSpPr>
        <p:spPr>
          <a:xfrm>
            <a:off x="1248679" y="515018"/>
            <a:ext cx="9082040" cy="369332"/>
          </a:xfrm>
          <a:prstGeom prst="rect">
            <a:avLst/>
          </a:prstGeom>
          <a:noFill/>
        </p:spPr>
        <p:txBody>
          <a:bodyPr wrap="square" rtlCol="0">
            <a:spAutoFit/>
          </a:bodyPr>
          <a:lstStyle/>
          <a:p>
            <a:r>
              <a:rPr lang="en-US" dirty="0">
                <a:solidFill>
                  <a:schemeClr val="bg1"/>
                </a:solidFill>
              </a:rPr>
              <a:t>Identify the Requirements for Certification and Verification of DEMIL  </a:t>
            </a:r>
          </a:p>
        </p:txBody>
      </p:sp>
      <p:sp>
        <p:nvSpPr>
          <p:cNvPr id="6" name="TextBox 5">
            <a:extLst>
              <a:ext uri="{FF2B5EF4-FFF2-40B4-BE49-F238E27FC236}">
                <a16:creationId xmlns:a16="http://schemas.microsoft.com/office/drawing/2014/main" id="{9786730F-2810-342E-DFD8-8DF95EE56460}"/>
              </a:ext>
            </a:extLst>
          </p:cNvPr>
          <p:cNvSpPr txBox="1"/>
          <p:nvPr/>
        </p:nvSpPr>
        <p:spPr>
          <a:xfrm>
            <a:off x="-19664" y="1013718"/>
            <a:ext cx="12211664" cy="369332"/>
          </a:xfrm>
          <a:prstGeom prst="rect">
            <a:avLst/>
          </a:prstGeom>
          <a:noFill/>
        </p:spPr>
        <p:txBody>
          <a:bodyPr wrap="square">
            <a:spAutoFit/>
          </a:bodyPr>
          <a:lstStyle/>
          <a:p>
            <a:r>
              <a:rPr lang="en-US" dirty="0">
                <a:solidFill>
                  <a:schemeClr val="bg1"/>
                </a:solidFill>
              </a:rPr>
              <a:t>DoDM 4160.28-V2, Section 4                                                                                                                                                                                              6/30</a:t>
            </a:r>
          </a:p>
        </p:txBody>
      </p:sp>
      <p:sp>
        <p:nvSpPr>
          <p:cNvPr id="13" name="Action Button: Go Back or Previous 12">
            <a:hlinkClick r:id="" action="ppaction://hlinkshowjump?jump=previousslide" highlightClick="1"/>
            <a:extLst>
              <a:ext uri="{FF2B5EF4-FFF2-40B4-BE49-F238E27FC236}">
                <a16:creationId xmlns:a16="http://schemas.microsoft.com/office/drawing/2014/main" id="{CFBD9DA5-1871-CC53-1DA5-BDD0885DEDD8}"/>
              </a:ext>
            </a:extLst>
          </p:cNvPr>
          <p:cNvSpPr/>
          <p:nvPr/>
        </p:nvSpPr>
        <p:spPr>
          <a:xfrm>
            <a:off x="10295021" y="6112042"/>
            <a:ext cx="593557" cy="316467"/>
          </a:xfrm>
          <a:prstGeom prst="actionButtonBackPreviou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Action Button: Go Forward or Next 13">
            <a:hlinkClick r:id="" action="ppaction://hlinkshowjump?jump=nextslide" highlightClick="1"/>
            <a:extLst>
              <a:ext uri="{FF2B5EF4-FFF2-40B4-BE49-F238E27FC236}">
                <a16:creationId xmlns:a16="http://schemas.microsoft.com/office/drawing/2014/main" id="{187D5777-6E4A-0F88-562A-3B329ACE5DE5}"/>
              </a:ext>
            </a:extLst>
          </p:cNvPr>
          <p:cNvSpPr/>
          <p:nvPr/>
        </p:nvSpPr>
        <p:spPr>
          <a:xfrm>
            <a:off x="11036968" y="6112042"/>
            <a:ext cx="593557" cy="316467"/>
          </a:xfrm>
          <a:prstGeom prst="actionButtonForwardNex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BC252724-5F22-64BF-1924-32E48A9FF2AF}"/>
              </a:ext>
            </a:extLst>
          </p:cNvPr>
          <p:cNvSpPr txBox="1"/>
          <p:nvPr/>
        </p:nvSpPr>
        <p:spPr>
          <a:xfrm>
            <a:off x="703383" y="1526148"/>
            <a:ext cx="11043857" cy="2308324"/>
          </a:xfrm>
          <a:prstGeom prst="rect">
            <a:avLst/>
          </a:prstGeom>
          <a:noFill/>
        </p:spPr>
        <p:txBody>
          <a:bodyPr wrap="square">
            <a:spAutoFit/>
          </a:bodyPr>
          <a:lstStyle/>
          <a:p>
            <a:pPr marL="34290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Section 4 in DoDM 4160.28-V2 contains information on selecting the method and degree of DEMIL, performance considerations, and certification and verification requirements for </a:t>
            </a:r>
            <a:r>
              <a:rPr lang="en-US" dirty="0" err="1">
                <a:latin typeface="Times New Roman" panose="02020603050405020304" pitchFamily="18" charset="0"/>
                <a:cs typeface="Times New Roman" panose="02020603050405020304" pitchFamily="18" charset="0"/>
              </a:rPr>
              <a:t>DoW</a:t>
            </a:r>
            <a:r>
              <a:rPr lang="en-US" dirty="0">
                <a:latin typeface="Times New Roman" panose="02020603050405020304" pitchFamily="18" charset="0"/>
                <a:cs typeface="Times New Roman" panose="02020603050405020304" pitchFamily="18" charset="0"/>
              </a:rPr>
              <a:t> and USCG personal property.</a:t>
            </a:r>
          </a:p>
          <a:p>
            <a:pPr marL="342900" indent="-34290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Procedures for accomplishing physical DEMIL range from detailed, step-by-step procedures unique to a specific item (e.g., DEMIL code "F" or "E" items) to those that can be applied to a more general range of items (e.g., operation of an industrial shredder) and those that apply a general technique (e.g., torch cutting) using a standard operating procedure.</a:t>
            </a:r>
          </a:p>
        </p:txBody>
      </p:sp>
    </p:spTree>
    <p:extLst>
      <p:ext uri="{BB962C8B-B14F-4D97-AF65-F5344CB8AC3E}">
        <p14:creationId xmlns:p14="http://schemas.microsoft.com/office/powerpoint/2010/main" val="39980227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19F27-DB4C-A265-77FE-62D10C212FA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BE424DA-1932-55F8-01B4-92EBD404F1F9}"/>
              </a:ext>
            </a:extLst>
          </p:cNvPr>
          <p:cNvSpPr txBox="1"/>
          <p:nvPr/>
        </p:nvSpPr>
        <p:spPr>
          <a:xfrm>
            <a:off x="1225028" y="515018"/>
            <a:ext cx="9026058" cy="369332"/>
          </a:xfrm>
          <a:prstGeom prst="rect">
            <a:avLst/>
          </a:prstGeom>
          <a:noFill/>
        </p:spPr>
        <p:txBody>
          <a:bodyPr wrap="square" rtlCol="0">
            <a:spAutoFit/>
          </a:bodyPr>
          <a:lstStyle/>
          <a:p>
            <a:r>
              <a:rPr lang="en-US" dirty="0">
                <a:solidFill>
                  <a:schemeClr val="bg1"/>
                </a:solidFill>
              </a:rPr>
              <a:t>Identify the Requirements for Certification and Verification of DEMIL  </a:t>
            </a:r>
          </a:p>
        </p:txBody>
      </p:sp>
      <p:sp>
        <p:nvSpPr>
          <p:cNvPr id="6" name="TextBox 5">
            <a:extLst>
              <a:ext uri="{FF2B5EF4-FFF2-40B4-BE49-F238E27FC236}">
                <a16:creationId xmlns:a16="http://schemas.microsoft.com/office/drawing/2014/main" id="{CCAC0531-15BC-7C61-79D2-68F0E923E366}"/>
              </a:ext>
            </a:extLst>
          </p:cNvPr>
          <p:cNvSpPr txBox="1"/>
          <p:nvPr/>
        </p:nvSpPr>
        <p:spPr>
          <a:xfrm>
            <a:off x="-19664" y="997242"/>
            <a:ext cx="12211664" cy="369332"/>
          </a:xfrm>
          <a:prstGeom prst="rect">
            <a:avLst/>
          </a:prstGeom>
          <a:noFill/>
        </p:spPr>
        <p:txBody>
          <a:bodyPr wrap="square">
            <a:spAutoFit/>
          </a:bodyPr>
          <a:lstStyle/>
          <a:p>
            <a:r>
              <a:rPr lang="en-US" dirty="0">
                <a:solidFill>
                  <a:schemeClr val="bg1"/>
                </a:solidFill>
              </a:rPr>
              <a:t>Policy – DoDI 4160.28                                                                                                                                                                                                             7/30</a:t>
            </a:r>
          </a:p>
        </p:txBody>
      </p:sp>
      <p:sp>
        <p:nvSpPr>
          <p:cNvPr id="13" name="Action Button: Go Back or Previous 12">
            <a:hlinkClick r:id="" action="ppaction://hlinkshowjump?jump=previousslide" highlightClick="1"/>
            <a:extLst>
              <a:ext uri="{FF2B5EF4-FFF2-40B4-BE49-F238E27FC236}">
                <a16:creationId xmlns:a16="http://schemas.microsoft.com/office/drawing/2014/main" id="{3B57A5CD-20CB-B52B-CC9E-14343D3BFC3F}"/>
              </a:ext>
            </a:extLst>
          </p:cNvPr>
          <p:cNvSpPr/>
          <p:nvPr/>
        </p:nvSpPr>
        <p:spPr>
          <a:xfrm>
            <a:off x="10295021" y="6112042"/>
            <a:ext cx="593557" cy="316467"/>
          </a:xfrm>
          <a:prstGeom prst="actionButtonBackPreviou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Action Button: Go Forward or Next 13">
            <a:hlinkClick r:id="" action="ppaction://hlinkshowjump?jump=nextslide" highlightClick="1"/>
            <a:extLst>
              <a:ext uri="{FF2B5EF4-FFF2-40B4-BE49-F238E27FC236}">
                <a16:creationId xmlns:a16="http://schemas.microsoft.com/office/drawing/2014/main" id="{6831D9AB-8796-CBBA-2E78-587EEFEE30EF}"/>
              </a:ext>
            </a:extLst>
          </p:cNvPr>
          <p:cNvSpPr/>
          <p:nvPr/>
        </p:nvSpPr>
        <p:spPr>
          <a:xfrm>
            <a:off x="11036968" y="6112042"/>
            <a:ext cx="593557" cy="316467"/>
          </a:xfrm>
          <a:prstGeom prst="actionButtonForwardNex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398AEE6A-24AE-796A-B8C4-B948842F23D2}"/>
              </a:ext>
            </a:extLst>
          </p:cNvPr>
          <p:cNvSpPr txBox="1"/>
          <p:nvPr/>
        </p:nvSpPr>
        <p:spPr>
          <a:xfrm>
            <a:off x="567836" y="1526148"/>
            <a:ext cx="6778625" cy="2862322"/>
          </a:xfrm>
          <a:prstGeom prst="rect">
            <a:avLst/>
          </a:prstGeom>
          <a:noFill/>
        </p:spPr>
        <p:txBody>
          <a:bodyPr wrap="square">
            <a:spAutoFit/>
          </a:bodyPr>
          <a:lstStyle/>
          <a:p>
            <a:r>
              <a:rPr lang="en-US"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DEMIL Code</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 code assigned to </a:t>
            </a:r>
            <a:r>
              <a:rPr lang="en-US" dirty="0" err="1">
                <a:latin typeface="Times New Roman" panose="02020603050405020304" pitchFamily="18" charset="0"/>
                <a:cs typeface="Times New Roman" panose="02020603050405020304" pitchFamily="18" charset="0"/>
              </a:rPr>
              <a:t>DoW</a:t>
            </a:r>
            <a:r>
              <a:rPr lang="en-US" dirty="0">
                <a:latin typeface="Times New Roman" panose="02020603050405020304" pitchFamily="18" charset="0"/>
                <a:cs typeface="Times New Roman" panose="02020603050405020304" pitchFamily="18" charset="0"/>
              </a:rPr>
              <a:t> and USCG personal property. It indicates the degree of required physical destruction, identifies items requiring specialized capabilities or procedures, and identifies items that do not require DEMIL but may require TSC.</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It is used throughout the life-cycle to identify control requirements required before release of </a:t>
            </a:r>
            <a:r>
              <a:rPr lang="en-US" dirty="0" err="1">
                <a:latin typeface="Times New Roman" panose="02020603050405020304" pitchFamily="18" charset="0"/>
                <a:cs typeface="Times New Roman" panose="02020603050405020304" pitchFamily="18" charset="0"/>
              </a:rPr>
              <a:t>DoW</a:t>
            </a:r>
            <a:r>
              <a:rPr lang="en-US" dirty="0">
                <a:latin typeface="Times New Roman" panose="02020603050405020304" pitchFamily="18" charset="0"/>
                <a:cs typeface="Times New Roman" panose="02020603050405020304" pitchFamily="18" charset="0"/>
              </a:rPr>
              <a:t> and USCG personal property from </a:t>
            </a:r>
            <a:r>
              <a:rPr lang="en-US" dirty="0" err="1">
                <a:latin typeface="Times New Roman" panose="02020603050405020304" pitchFamily="18" charset="0"/>
                <a:cs typeface="Times New Roman" panose="02020603050405020304" pitchFamily="18" charset="0"/>
              </a:rPr>
              <a:t>DoW</a:t>
            </a:r>
            <a:r>
              <a:rPr lang="en-US" dirty="0">
                <a:latin typeface="Times New Roman" panose="02020603050405020304" pitchFamily="18" charset="0"/>
                <a:cs typeface="Times New Roman" panose="02020603050405020304" pitchFamily="18" charset="0"/>
              </a:rPr>
              <a:t> and USCG control.</a:t>
            </a:r>
          </a:p>
        </p:txBody>
      </p:sp>
      <p:pic>
        <p:nvPicPr>
          <p:cNvPr id="4" name="Picture 3" descr="Logo, icon, company name&#10;&#10;AI-generated content may be incorrect.">
            <a:extLst>
              <a:ext uri="{FF2B5EF4-FFF2-40B4-BE49-F238E27FC236}">
                <a16:creationId xmlns:a16="http://schemas.microsoft.com/office/drawing/2014/main" id="{8E13A3EA-7804-6EF9-975C-A59566BF69D2}"/>
              </a:ext>
            </a:extLst>
          </p:cNvPr>
          <p:cNvPicPr>
            <a:picLocks noChangeAspect="1"/>
          </p:cNvPicPr>
          <p:nvPr/>
        </p:nvPicPr>
        <p:blipFill>
          <a:blip r:embed="rId2">
            <a:extLst>
              <a:ext uri="{28A0092B-C50C-407E-A947-70E740481C1C}">
                <a14:useLocalDpi xmlns:a14="http://schemas.microsoft.com/office/drawing/2010/main" val="0"/>
              </a:ext>
            </a:extLst>
          </a:blip>
          <a:srcRect t="1" b="-910"/>
          <a:stretch>
            <a:fillRect/>
          </a:stretch>
        </p:blipFill>
        <p:spPr>
          <a:xfrm>
            <a:off x="7487138" y="1610634"/>
            <a:ext cx="4412032" cy="4336873"/>
          </a:xfrm>
          <a:prstGeom prst="rect">
            <a:avLst/>
          </a:prstGeom>
        </p:spPr>
      </p:pic>
    </p:spTree>
    <p:extLst>
      <p:ext uri="{BB962C8B-B14F-4D97-AF65-F5344CB8AC3E}">
        <p14:creationId xmlns:p14="http://schemas.microsoft.com/office/powerpoint/2010/main" val="1119800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69AF6-16C2-BEE0-1524-F4C1C6C5569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E861372-7876-C033-BDBF-3472BEE393E6}"/>
              </a:ext>
            </a:extLst>
          </p:cNvPr>
          <p:cNvSpPr txBox="1"/>
          <p:nvPr/>
        </p:nvSpPr>
        <p:spPr>
          <a:xfrm>
            <a:off x="1222841" y="515018"/>
            <a:ext cx="9044719" cy="369332"/>
          </a:xfrm>
          <a:prstGeom prst="rect">
            <a:avLst/>
          </a:prstGeom>
          <a:noFill/>
        </p:spPr>
        <p:txBody>
          <a:bodyPr wrap="square" rtlCol="0">
            <a:spAutoFit/>
          </a:bodyPr>
          <a:lstStyle/>
          <a:p>
            <a:r>
              <a:rPr lang="en-US" dirty="0">
                <a:solidFill>
                  <a:schemeClr val="bg1"/>
                </a:solidFill>
              </a:rPr>
              <a:t>Identify the Requirements for Certification and Verification of DEMIL  </a:t>
            </a:r>
          </a:p>
        </p:txBody>
      </p:sp>
      <p:sp>
        <p:nvSpPr>
          <p:cNvPr id="6" name="TextBox 5">
            <a:extLst>
              <a:ext uri="{FF2B5EF4-FFF2-40B4-BE49-F238E27FC236}">
                <a16:creationId xmlns:a16="http://schemas.microsoft.com/office/drawing/2014/main" id="{ECACE31C-B007-723B-E39A-B00663EAEBCF}"/>
              </a:ext>
            </a:extLst>
          </p:cNvPr>
          <p:cNvSpPr txBox="1"/>
          <p:nvPr/>
        </p:nvSpPr>
        <p:spPr>
          <a:xfrm>
            <a:off x="-19664" y="994496"/>
            <a:ext cx="12211664" cy="369332"/>
          </a:xfrm>
          <a:prstGeom prst="rect">
            <a:avLst/>
          </a:prstGeom>
          <a:noFill/>
        </p:spPr>
        <p:txBody>
          <a:bodyPr wrap="square">
            <a:spAutoFit/>
          </a:bodyPr>
          <a:lstStyle/>
          <a:p>
            <a:r>
              <a:rPr lang="en-US" dirty="0">
                <a:solidFill>
                  <a:schemeClr val="bg1"/>
                </a:solidFill>
              </a:rPr>
              <a:t> DEMIL Code Requirements                                                                                                                                                                                                 8/30</a:t>
            </a:r>
          </a:p>
        </p:txBody>
      </p:sp>
      <p:sp>
        <p:nvSpPr>
          <p:cNvPr id="13" name="Action Button: Go Back or Previous 12">
            <a:hlinkClick r:id="" action="ppaction://hlinkshowjump?jump=previousslide" highlightClick="1"/>
            <a:extLst>
              <a:ext uri="{FF2B5EF4-FFF2-40B4-BE49-F238E27FC236}">
                <a16:creationId xmlns:a16="http://schemas.microsoft.com/office/drawing/2014/main" id="{22BFFE7A-BA08-3079-07AA-1CBBEFD0754B}"/>
              </a:ext>
            </a:extLst>
          </p:cNvPr>
          <p:cNvSpPr/>
          <p:nvPr/>
        </p:nvSpPr>
        <p:spPr>
          <a:xfrm>
            <a:off x="10295021" y="6112042"/>
            <a:ext cx="593557" cy="316467"/>
          </a:xfrm>
          <a:prstGeom prst="actionButtonBackPreviou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Action Button: Go Forward or Next 13">
            <a:hlinkClick r:id="" action="ppaction://hlinkshowjump?jump=nextslide" highlightClick="1"/>
            <a:extLst>
              <a:ext uri="{FF2B5EF4-FFF2-40B4-BE49-F238E27FC236}">
                <a16:creationId xmlns:a16="http://schemas.microsoft.com/office/drawing/2014/main" id="{E6795115-86BB-401C-7AE6-D8871B5F397B}"/>
              </a:ext>
            </a:extLst>
          </p:cNvPr>
          <p:cNvSpPr/>
          <p:nvPr/>
        </p:nvSpPr>
        <p:spPr>
          <a:xfrm>
            <a:off x="11036968" y="6112042"/>
            <a:ext cx="593557" cy="316467"/>
          </a:xfrm>
          <a:prstGeom prst="actionButtonForwardNex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descr="Text&#10;&#10;AI-generated content may be incorrect.">
            <a:extLst>
              <a:ext uri="{FF2B5EF4-FFF2-40B4-BE49-F238E27FC236}">
                <a16:creationId xmlns:a16="http://schemas.microsoft.com/office/drawing/2014/main" id="{80C63264-8A03-57FB-9A70-E8D9ED5E8737}"/>
              </a:ext>
            </a:extLst>
          </p:cNvPr>
          <p:cNvPicPr>
            <a:picLocks noChangeAspect="1"/>
          </p:cNvPicPr>
          <p:nvPr/>
        </p:nvPicPr>
        <p:blipFill>
          <a:blip r:embed="rId3">
            <a:extLst>
              <a:ext uri="{28A0092B-C50C-407E-A947-70E740481C1C}">
                <a14:useLocalDpi xmlns:a14="http://schemas.microsoft.com/office/drawing/2010/main" val="0"/>
              </a:ext>
            </a:extLst>
          </a:blip>
          <a:srcRect t="1755"/>
          <a:stretch>
            <a:fillRect/>
          </a:stretch>
        </p:blipFill>
        <p:spPr>
          <a:xfrm>
            <a:off x="90068" y="1438971"/>
            <a:ext cx="6005932" cy="5352597"/>
          </a:xfrm>
          <a:prstGeom prst="rect">
            <a:avLst/>
          </a:prstGeom>
        </p:spPr>
      </p:pic>
      <p:pic>
        <p:nvPicPr>
          <p:cNvPr id="12" name="Picture 11" descr="Text&#10;&#10;AI-generated content may be incorrect.">
            <a:extLst>
              <a:ext uri="{FF2B5EF4-FFF2-40B4-BE49-F238E27FC236}">
                <a16:creationId xmlns:a16="http://schemas.microsoft.com/office/drawing/2014/main" id="{E828CF18-78F8-6C40-F73C-129B5E475D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6457" y="1960300"/>
            <a:ext cx="4724809" cy="3650296"/>
          </a:xfrm>
          <a:prstGeom prst="rect">
            <a:avLst/>
          </a:prstGeom>
        </p:spPr>
      </p:pic>
    </p:spTree>
    <p:extLst>
      <p:ext uri="{BB962C8B-B14F-4D97-AF65-F5344CB8AC3E}">
        <p14:creationId xmlns:p14="http://schemas.microsoft.com/office/powerpoint/2010/main" val="2767974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91CB2-E985-391E-67B8-6A1B45795EC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9F31D34-88A3-6A9C-F4C5-3C9FD3AC8B15}"/>
              </a:ext>
            </a:extLst>
          </p:cNvPr>
          <p:cNvSpPr txBox="1"/>
          <p:nvPr/>
        </p:nvSpPr>
        <p:spPr>
          <a:xfrm>
            <a:off x="1231641" y="515018"/>
            <a:ext cx="9063379" cy="369332"/>
          </a:xfrm>
          <a:prstGeom prst="rect">
            <a:avLst/>
          </a:prstGeom>
          <a:noFill/>
        </p:spPr>
        <p:txBody>
          <a:bodyPr wrap="square" rtlCol="0">
            <a:spAutoFit/>
          </a:bodyPr>
          <a:lstStyle/>
          <a:p>
            <a:r>
              <a:rPr lang="en-US" dirty="0">
                <a:solidFill>
                  <a:schemeClr val="bg1"/>
                </a:solidFill>
              </a:rPr>
              <a:t>Identify the Requirements for Certification and Verification of DEMIL  </a:t>
            </a:r>
          </a:p>
        </p:txBody>
      </p:sp>
      <p:sp>
        <p:nvSpPr>
          <p:cNvPr id="6" name="TextBox 5">
            <a:extLst>
              <a:ext uri="{FF2B5EF4-FFF2-40B4-BE49-F238E27FC236}">
                <a16:creationId xmlns:a16="http://schemas.microsoft.com/office/drawing/2014/main" id="{F26AAECB-A78D-78BF-726C-E011FBA91C6B}"/>
              </a:ext>
            </a:extLst>
          </p:cNvPr>
          <p:cNvSpPr txBox="1"/>
          <p:nvPr/>
        </p:nvSpPr>
        <p:spPr>
          <a:xfrm>
            <a:off x="-19664" y="1005480"/>
            <a:ext cx="12211664" cy="369332"/>
          </a:xfrm>
          <a:prstGeom prst="rect">
            <a:avLst/>
          </a:prstGeom>
          <a:noFill/>
        </p:spPr>
        <p:txBody>
          <a:bodyPr wrap="square">
            <a:spAutoFit/>
          </a:bodyPr>
          <a:lstStyle/>
          <a:p>
            <a:r>
              <a:rPr lang="en-US" dirty="0">
                <a:solidFill>
                  <a:schemeClr val="bg1"/>
                </a:solidFill>
              </a:rPr>
              <a:t>Lesson Objectives                                                                                                                                                                                                                    9/30</a:t>
            </a:r>
          </a:p>
        </p:txBody>
      </p:sp>
      <p:sp>
        <p:nvSpPr>
          <p:cNvPr id="13" name="Action Button: Go Back or Previous 12">
            <a:hlinkClick r:id="" action="ppaction://hlinkshowjump?jump=previousslide" highlightClick="1"/>
            <a:extLst>
              <a:ext uri="{FF2B5EF4-FFF2-40B4-BE49-F238E27FC236}">
                <a16:creationId xmlns:a16="http://schemas.microsoft.com/office/drawing/2014/main" id="{A35F1554-4F8F-83C5-E170-C9A926E5AE95}"/>
              </a:ext>
            </a:extLst>
          </p:cNvPr>
          <p:cNvSpPr/>
          <p:nvPr/>
        </p:nvSpPr>
        <p:spPr>
          <a:xfrm>
            <a:off x="10295021" y="6112042"/>
            <a:ext cx="593557" cy="316467"/>
          </a:xfrm>
          <a:prstGeom prst="actionButtonBackPrevious">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Action Button: Go Forward or Next 13">
            <a:hlinkClick r:id="" action="ppaction://hlinkshowjump?jump=nextslide" highlightClick="1"/>
            <a:extLst>
              <a:ext uri="{FF2B5EF4-FFF2-40B4-BE49-F238E27FC236}">
                <a16:creationId xmlns:a16="http://schemas.microsoft.com/office/drawing/2014/main" id="{1F5D13D2-5853-73D7-085F-182A121A1CEC}"/>
              </a:ext>
            </a:extLst>
          </p:cNvPr>
          <p:cNvSpPr/>
          <p:nvPr/>
        </p:nvSpPr>
        <p:spPr>
          <a:xfrm>
            <a:off x="11036968" y="6112042"/>
            <a:ext cx="593557" cy="316467"/>
          </a:xfrm>
          <a:prstGeom prst="actionButtonForwardNex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9F29601E-BF9B-2FE1-24A4-C56519A3F458}"/>
              </a:ext>
            </a:extLst>
          </p:cNvPr>
          <p:cNvSpPr txBox="1"/>
          <p:nvPr/>
        </p:nvSpPr>
        <p:spPr>
          <a:xfrm>
            <a:off x="638175" y="1628508"/>
            <a:ext cx="10992350" cy="1477328"/>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     Identify the policy for DEMIL Certification.</a:t>
            </a:r>
          </a:p>
          <a:p>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Describe certification of DEMIL </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Identify DEMIL Certificate information </a:t>
            </a:r>
          </a:p>
        </p:txBody>
      </p:sp>
      <p:pic>
        <p:nvPicPr>
          <p:cNvPr id="3" name="Graphic 2" descr="Checkmark with solid fill">
            <a:extLst>
              <a:ext uri="{FF2B5EF4-FFF2-40B4-BE49-F238E27FC236}">
                <a16:creationId xmlns:a16="http://schemas.microsoft.com/office/drawing/2014/main" id="{9F4B85DE-ECDA-A327-A8DC-025C9475AA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1475" y="1628508"/>
            <a:ext cx="358312" cy="365760"/>
          </a:xfrm>
          <a:prstGeom prst="rect">
            <a:avLst/>
          </a:prstGeom>
        </p:spPr>
      </p:pic>
      <p:sp>
        <p:nvSpPr>
          <p:cNvPr id="4" name="Arrow: Right 3">
            <a:extLst>
              <a:ext uri="{FF2B5EF4-FFF2-40B4-BE49-F238E27FC236}">
                <a16:creationId xmlns:a16="http://schemas.microsoft.com/office/drawing/2014/main" id="{A3217D8A-846A-F375-3460-5FDB658CDEF8}"/>
              </a:ext>
            </a:extLst>
          </p:cNvPr>
          <p:cNvSpPr/>
          <p:nvPr/>
        </p:nvSpPr>
        <p:spPr>
          <a:xfrm>
            <a:off x="561475" y="2267798"/>
            <a:ext cx="358312" cy="1987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14441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pptA250.tm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pptBEE2.tm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6dee1d83-8de8-49bb-bc0d-fd8812473904}" enabled="0" method="" siteId="{6dee1d83-8de8-49bb-bc0d-fd8812473904}" removed="1"/>
</clbl:labelList>
</file>

<file path=docProps/app.xml><?xml version="1.0" encoding="utf-8"?>
<Properties xmlns="http://schemas.openxmlformats.org/officeDocument/2006/extended-properties" xmlns:vt="http://schemas.openxmlformats.org/officeDocument/2006/docPropsVTypes">
  <TotalTime>1404</TotalTime>
  <Words>2611</Words>
  <Application>Microsoft Office PowerPoint</Application>
  <PresentationFormat>Widescreen</PresentationFormat>
  <Paragraphs>273</Paragraphs>
  <Slides>38</Slides>
  <Notes>3</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38</vt:i4>
      </vt:variant>
    </vt:vector>
  </HeadingPairs>
  <TitlesOfParts>
    <vt:vector size="46" baseType="lpstr">
      <vt:lpstr>Aptos</vt:lpstr>
      <vt:lpstr>Aptos Display</vt:lpstr>
      <vt:lpstr>Arial</vt:lpstr>
      <vt:lpstr>Calibri</vt:lpstr>
      <vt:lpstr>Times New Roman</vt:lpstr>
      <vt:lpstr>Office Theme</vt:lpstr>
      <vt:lpstr>pptA250.tmp</vt:lpstr>
      <vt:lpstr>pptBEE2.tmp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Rivera, Angel D CIV DLA LOGISTICS OPERATIONS (USA)</dc:creator>
  <cp:lastModifiedBy>Coon, Jennifer R CIV DLA LOGISTICS OPERATIONS (USA)</cp:lastModifiedBy>
  <cp:revision>11</cp:revision>
  <dcterms:created xsi:type="dcterms:W3CDTF">2025-10-12T19:43:10Z</dcterms:created>
  <dcterms:modified xsi:type="dcterms:W3CDTF">2026-03-25T10:57:20Z</dcterms:modified>
</cp:coreProperties>
</file>